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4">
  <p:sldMasterIdLst>
    <p:sldMasterId id="2147483718" r:id="rId1"/>
  </p:sldMasterIdLst>
  <p:notesMasterIdLst>
    <p:notesMasterId r:id="rId48"/>
  </p:notesMasterIdLst>
  <p:sldIdLst>
    <p:sldId id="256" r:id="rId2"/>
    <p:sldId id="1058" r:id="rId3"/>
    <p:sldId id="1057" r:id="rId4"/>
    <p:sldId id="1095" r:id="rId5"/>
    <p:sldId id="1126" r:id="rId6"/>
    <p:sldId id="1106" r:id="rId7"/>
    <p:sldId id="1102" r:id="rId8"/>
    <p:sldId id="1133" r:id="rId9"/>
    <p:sldId id="1127" r:id="rId10"/>
    <p:sldId id="1113" r:id="rId11"/>
    <p:sldId id="1073" r:id="rId12"/>
    <p:sldId id="1128" r:id="rId13"/>
    <p:sldId id="1114" r:id="rId14"/>
    <p:sldId id="1049" r:id="rId15"/>
    <p:sldId id="1118" r:id="rId16"/>
    <p:sldId id="1129" r:id="rId17"/>
    <p:sldId id="1048" r:id="rId18"/>
    <p:sldId id="1130" r:id="rId19"/>
    <p:sldId id="1090" r:id="rId20"/>
    <p:sldId id="1070" r:id="rId21"/>
    <p:sldId id="1131" r:id="rId22"/>
    <p:sldId id="1116" r:id="rId23"/>
    <p:sldId id="1089" r:id="rId24"/>
    <p:sldId id="1068" r:id="rId25"/>
    <p:sldId id="1063" r:id="rId26"/>
    <p:sldId id="1125" r:id="rId27"/>
    <p:sldId id="1085" r:id="rId28"/>
    <p:sldId id="1084" r:id="rId29"/>
    <p:sldId id="1132" r:id="rId30"/>
    <p:sldId id="1080" r:id="rId31"/>
    <p:sldId id="1071" r:id="rId32"/>
    <p:sldId id="1072" r:id="rId33"/>
    <p:sldId id="1055" r:id="rId34"/>
    <p:sldId id="1086" r:id="rId35"/>
    <p:sldId id="1087" r:id="rId36"/>
    <p:sldId id="1062" r:id="rId37"/>
    <p:sldId id="1064" r:id="rId38"/>
    <p:sldId id="1077" r:id="rId39"/>
    <p:sldId id="1067" r:id="rId40"/>
    <p:sldId id="1066" r:id="rId41"/>
    <p:sldId id="1075" r:id="rId42"/>
    <p:sldId id="1069" r:id="rId43"/>
    <p:sldId id="1082" r:id="rId44"/>
    <p:sldId id="1083" r:id="rId45"/>
    <p:sldId id="1076" r:id="rId46"/>
    <p:sldId id="1081" r:id="rId47"/>
  </p:sldIdLst>
  <p:sldSz cx="12192000" cy="6858000"/>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357" y="5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D:\Eigene%20Dateien\&#214;konomie%20und%20Politik\Keynes-Gesellschaft\Ausarbeitungen\2019\Nds%20Schuldenbremse\20190918%20LRH%20Schuldenbremse%20Material.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D:\Eigene%20Dateien\&#214;konomie%20und%20Politik\Keynes-Gesellschaft\Ausarbeitungen\2019\Nds%20Schuldenbremse\20190918%20LRH%20Schuldenbremse%20Material.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'Data3 Staatsschulden n Herkunft'!$B$2</c:f>
              <c:strCache>
                <c:ptCount val="1"/>
                <c:pt idx="0">
                  <c:v>2020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8BF-4651-8B5D-1B726074657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8BF-4651-8B5D-1B726074657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48BF-4651-8B5D-1B726074657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48BF-4651-8B5D-1B726074657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48BF-4651-8B5D-1B726074657C}"/>
              </c:ext>
            </c:extLst>
          </c:dPt>
          <c:dLbls>
            <c:dLbl>
              <c:idx val="0"/>
              <c:layout>
                <c:manualLayout>
                  <c:x val="8.2212176806807698E-3"/>
                  <c:y val="4.2182398838493257E-2"/>
                </c:manualLayout>
              </c:layout>
              <c:tx>
                <c:rich>
                  <a:bodyPr/>
                  <a:lstStyle/>
                  <a:p>
                    <a:fld id="{3CC8AF67-757F-443C-BF6E-2A97A56BD9B2}" type="CATEGORYNAME">
                      <a:rPr lang="en-US"/>
                      <a:pPr/>
                      <a:t>[RUBRIKENNAME]</a:t>
                    </a:fld>
                    <a:endParaRPr lang="en-US" baseline="0"/>
                  </a:p>
                  <a:p>
                    <a:fld id="{57E43FE8-7B38-41E5-8647-C2195CABAA88}"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48BF-4651-8B5D-1B726074657C}"/>
                </c:ext>
              </c:extLst>
            </c:dLbl>
            <c:dLbl>
              <c:idx val="1"/>
              <c:layout>
                <c:manualLayout>
                  <c:x val="3.9212859325424943E-4"/>
                  <c:y val="-1.7095029891913128E-2"/>
                </c:manualLayout>
              </c:layout>
              <c:tx>
                <c:rich>
                  <a:bodyPr/>
                  <a:lstStyle/>
                  <a:p>
                    <a:fld id="{F72A0478-9CF4-418A-828E-C44025394F2D}" type="CATEGORYNAME">
                      <a:rPr lang="en-US"/>
                      <a:pPr/>
                      <a:t>[RUBRIKENNAME]</a:t>
                    </a:fld>
                    <a:endParaRPr lang="en-US" baseline="0"/>
                  </a:p>
                  <a:p>
                    <a:fld id="{AA4D620C-564A-4910-82E6-ADBE16F50D4D}"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48BF-4651-8B5D-1B726074657C}"/>
                </c:ext>
              </c:extLst>
            </c:dLbl>
            <c:dLbl>
              <c:idx val="2"/>
              <c:layout>
                <c:manualLayout>
                  <c:x val="8.124850735982396E-3"/>
                  <c:y val="-2.1820797432346821E-2"/>
                </c:manualLayout>
              </c:layout>
              <c:tx>
                <c:rich>
                  <a:bodyPr/>
                  <a:lstStyle/>
                  <a:p>
                    <a:fld id="{EA6194E8-047A-4180-8009-8C2CCCEB7BC9}" type="CATEGORYNAME">
                      <a:rPr lang="en-US"/>
                      <a:pPr/>
                      <a:t>[RUBRIKENNAME]</a:t>
                    </a:fld>
                    <a:endParaRPr lang="en-US"/>
                  </a:p>
                  <a:p>
                    <a:fld id="{E306DD7C-5254-4AC0-B511-937D724F2A7A}"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48BF-4651-8B5D-1B726074657C}"/>
                </c:ext>
              </c:extLst>
            </c:dLbl>
            <c:dLbl>
              <c:idx val="3"/>
              <c:layout>
                <c:manualLayout>
                  <c:x val="-0.11999538144518195"/>
                  <c:y val="0"/>
                </c:manualLayout>
              </c:layout>
              <c:tx>
                <c:rich>
                  <a:bodyPr/>
                  <a:lstStyle/>
                  <a:p>
                    <a:fld id="{9CB02591-4177-4EE9-A14A-352BF4684AED}" type="CATEGORYNAME">
                      <a:rPr lang="en-US"/>
                      <a:pPr/>
                      <a:t>[RUBRIKENNAME]</a:t>
                    </a:fld>
                    <a:endParaRPr lang="en-US" baseline="0" dirty="0"/>
                  </a:p>
                  <a:p>
                    <a:fld id="{41847A2A-809A-48DE-87A5-6B96E7B2E6EF}"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48BF-4651-8B5D-1B726074657C}"/>
                </c:ext>
              </c:extLst>
            </c:dLbl>
            <c:dLbl>
              <c:idx val="4"/>
              <c:layout>
                <c:manualLayout>
                  <c:x val="8.0110260114473614E-3"/>
                  <c:y val="7.088235822032597E-4"/>
                </c:manualLayout>
              </c:layout>
              <c:tx>
                <c:rich>
                  <a:bodyPr/>
                  <a:lstStyle/>
                  <a:p>
                    <a:fld id="{CE1C6849-9C2C-4F8E-A820-F08860179438}" type="CATEGORYNAME">
                      <a:rPr lang="en-US"/>
                      <a:pPr/>
                      <a:t>[RUBRIKENNAME]</a:t>
                    </a:fld>
                    <a:endParaRPr lang="en-US" baseline="0"/>
                  </a:p>
                  <a:p>
                    <a:fld id="{B9DC3790-5C07-4845-ABC2-6B3589B30243}"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48BF-4651-8B5D-1B726074657C}"/>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de-DE"/>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'Data3 Staatsschulden n Herkunft'!$A$3:$A$7</c:f>
              <c:strCache>
                <c:ptCount val="5"/>
                <c:pt idx="0">
                  <c:v>Bundesbank</c:v>
                </c:pt>
                <c:pt idx="1">
                  <c:v>Banken</c:v>
                </c:pt>
                <c:pt idx="2">
                  <c:v>Versicherungen</c:v>
                </c:pt>
                <c:pt idx="3">
                  <c:v>sonst. Inländ.Gläubiger</c:v>
                </c:pt>
                <c:pt idx="4">
                  <c:v>Ausland</c:v>
                </c:pt>
              </c:strCache>
            </c:strRef>
          </c:cat>
          <c:val>
            <c:numRef>
              <c:f>'Data3 Staatsschulden n Herkunft'!$B$3:$B$7</c:f>
              <c:numCache>
                <c:formatCode>#,##0</c:formatCode>
                <c:ptCount val="5"/>
                <c:pt idx="0">
                  <c:v>522.4</c:v>
                </c:pt>
                <c:pt idx="1">
                  <c:v>509.4</c:v>
                </c:pt>
                <c:pt idx="2">
                  <c:v>184.7</c:v>
                </c:pt>
                <c:pt idx="3">
                  <c:v>52.4</c:v>
                </c:pt>
                <c:pt idx="4">
                  <c:v>1056.5</c:v>
                </c:pt>
              </c:numCache>
            </c:numRef>
          </c:val>
          <c:extLst>
            <c:ext xmlns:c16="http://schemas.microsoft.com/office/drawing/2014/chart" uri="{C3380CC4-5D6E-409C-BE32-E72D297353CC}">
              <c16:uniqueId val="{0000000A-48BF-4651-8B5D-1B726074657C}"/>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695133770103705E-2"/>
          <c:y val="3.7869733577348443E-2"/>
          <c:w val="0.92829654719493226"/>
          <c:h val="0.81012342258249148"/>
        </c:manualLayout>
      </c:layout>
      <c:lineChart>
        <c:grouping val="standard"/>
        <c:varyColors val="0"/>
        <c:ser>
          <c:idx val="0"/>
          <c:order val="0"/>
          <c:tx>
            <c:strRef>
              <c:f>'Data Staat Anlageinvestitionen'!$Q$36</c:f>
              <c:strCache>
                <c:ptCount val="1"/>
                <c:pt idx="0">
                  <c:v>Allg. öff. Verw.  </c:v>
                </c:pt>
              </c:strCache>
            </c:strRef>
          </c:tx>
          <c:spPr>
            <a:ln w="28575" cap="rnd">
              <a:solidFill>
                <a:schemeClr val="accent1"/>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Anlageinvestitionen'!$Q$37:$Q$65</c:f>
              <c:numCache>
                <c:formatCode>0.0</c:formatCode>
                <c:ptCount val="29"/>
                <c:pt idx="0">
                  <c:v>0.48127128263337116</c:v>
                </c:pt>
                <c:pt idx="1">
                  <c:v>0.52489336451123936</c:v>
                </c:pt>
                <c:pt idx="2">
                  <c:v>0.4602802003552478</c:v>
                </c:pt>
                <c:pt idx="3">
                  <c:v>0.3730972096963735</c:v>
                </c:pt>
                <c:pt idx="4">
                  <c:v>0.19602978977203753</c:v>
                </c:pt>
                <c:pt idx="5">
                  <c:v>0.25414025335956442</c:v>
                </c:pt>
                <c:pt idx="6">
                  <c:v>0.26617035922800403</c:v>
                </c:pt>
                <c:pt idx="7">
                  <c:v>0.21912014376346539</c:v>
                </c:pt>
                <c:pt idx="8">
                  <c:v>0.30619379649231848</c:v>
                </c:pt>
                <c:pt idx="9">
                  <c:v>0.32331479453223905</c:v>
                </c:pt>
                <c:pt idx="10">
                  <c:v>0.34715126073628105</c:v>
                </c:pt>
                <c:pt idx="11">
                  <c:v>0.38364602478481619</c:v>
                </c:pt>
                <c:pt idx="12">
                  <c:v>0.33903516506373294</c:v>
                </c:pt>
                <c:pt idx="13">
                  <c:v>0.32269328005940284</c:v>
                </c:pt>
                <c:pt idx="14">
                  <c:v>0.27478794394116179</c:v>
                </c:pt>
                <c:pt idx="15">
                  <c:v>0.30615325272108274</c:v>
                </c:pt>
                <c:pt idx="16">
                  <c:v>0.3657858414514612</c:v>
                </c:pt>
                <c:pt idx="17">
                  <c:v>0.41625924311503287</c:v>
                </c:pt>
                <c:pt idx="18">
                  <c:v>0.52565082817808995</c:v>
                </c:pt>
                <c:pt idx="19">
                  <c:v>0.48884729371392921</c:v>
                </c:pt>
                <c:pt idx="20">
                  <c:v>0.48508293856457618</c:v>
                </c:pt>
                <c:pt idx="21">
                  <c:v>0.51586159668671294</c:v>
                </c:pt>
                <c:pt idx="22">
                  <c:v>0.48275739413449037</c:v>
                </c:pt>
                <c:pt idx="23">
                  <c:v>0.51318050303508533</c:v>
                </c:pt>
                <c:pt idx="24">
                  <c:v>0.55165257849830496</c:v>
                </c:pt>
                <c:pt idx="25">
                  <c:v>0.56393831705340791</c:v>
                </c:pt>
                <c:pt idx="26">
                  <c:v>0.5325995594902847</c:v>
                </c:pt>
                <c:pt idx="27">
                  <c:v>0.61643243823013272</c:v>
                </c:pt>
                <c:pt idx="28">
                  <c:v>0.64736666618344174</c:v>
                </c:pt>
              </c:numCache>
            </c:numRef>
          </c:val>
          <c:smooth val="0"/>
          <c:extLst>
            <c:ext xmlns:c16="http://schemas.microsoft.com/office/drawing/2014/chart" uri="{C3380CC4-5D6E-409C-BE32-E72D297353CC}">
              <c16:uniqueId val="{00000000-5B0D-43EE-A670-33D9C3E9CB4E}"/>
            </c:ext>
          </c:extLst>
        </c:ser>
        <c:ser>
          <c:idx val="1"/>
          <c:order val="1"/>
          <c:tx>
            <c:strRef>
              <c:f>'Data Staat Anlageinvestitionen'!$R$36</c:f>
              <c:strCache>
                <c:ptCount val="1"/>
                <c:pt idx="0">
                  <c:v>Verteidigung  </c:v>
                </c:pt>
              </c:strCache>
            </c:strRef>
          </c:tx>
          <c:spPr>
            <a:ln w="28575" cap="rnd">
              <a:solidFill>
                <a:schemeClr val="accent2"/>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Anlageinvestitionen'!$R$37:$R$65</c:f>
              <c:numCache>
                <c:formatCode>0.0</c:formatCode>
                <c:ptCount val="29"/>
                <c:pt idx="0">
                  <c:v>0.29057888762769585</c:v>
                </c:pt>
                <c:pt idx="1">
                  <c:v>0.23542060796916675</c:v>
                </c:pt>
                <c:pt idx="2">
                  <c:v>0.21234914814751352</c:v>
                </c:pt>
                <c:pt idx="3">
                  <c:v>0.19174113853133284</c:v>
                </c:pt>
                <c:pt idx="4">
                  <c:v>0.20046341991227745</c:v>
                </c:pt>
                <c:pt idx="5">
                  <c:v>0.20870416055127042</c:v>
                </c:pt>
                <c:pt idx="6">
                  <c:v>0.19850597863498454</c:v>
                </c:pt>
                <c:pt idx="7">
                  <c:v>0.20785139146751916</c:v>
                </c:pt>
                <c:pt idx="8">
                  <c:v>0.18640627731271969</c:v>
                </c:pt>
                <c:pt idx="9">
                  <c:v>0.20724577898524951</c:v>
                </c:pt>
                <c:pt idx="10">
                  <c:v>0.17555488046250012</c:v>
                </c:pt>
                <c:pt idx="11">
                  <c:v>0.1677797390497334</c:v>
                </c:pt>
                <c:pt idx="12">
                  <c:v>0.16725674520815528</c:v>
                </c:pt>
                <c:pt idx="13">
                  <c:v>0.16260629740289589</c:v>
                </c:pt>
                <c:pt idx="14">
                  <c:v>0.18738719841280249</c:v>
                </c:pt>
                <c:pt idx="15">
                  <c:v>0.21823167357069786</c:v>
                </c:pt>
                <c:pt idx="16">
                  <c:v>0.16667000060010803</c:v>
                </c:pt>
                <c:pt idx="17">
                  <c:v>0.18657053434335105</c:v>
                </c:pt>
                <c:pt idx="18">
                  <c:v>0.22075208628916521</c:v>
                </c:pt>
                <c:pt idx="19">
                  <c:v>0.23982218062704724</c:v>
                </c:pt>
                <c:pt idx="20">
                  <c:v>0.24454625105807928</c:v>
                </c:pt>
                <c:pt idx="21">
                  <c:v>9.6382557889637233E-2</c:v>
                </c:pt>
                <c:pt idx="22">
                  <c:v>8.9885642129226173E-2</c:v>
                </c:pt>
                <c:pt idx="23">
                  <c:v>7.1496158746750554E-2</c:v>
                </c:pt>
                <c:pt idx="24">
                  <c:v>0.18852150235610574</c:v>
                </c:pt>
                <c:pt idx="25">
                  <c:v>0.19561430932070922</c:v>
                </c:pt>
                <c:pt idx="26">
                  <c:v>0.21884375402624651</c:v>
                </c:pt>
                <c:pt idx="27">
                  <c:v>0.27052714060558747</c:v>
                </c:pt>
                <c:pt idx="28">
                  <c:v>0.23261477798234301</c:v>
                </c:pt>
              </c:numCache>
            </c:numRef>
          </c:val>
          <c:smooth val="0"/>
          <c:extLst>
            <c:ext xmlns:c16="http://schemas.microsoft.com/office/drawing/2014/chart" uri="{C3380CC4-5D6E-409C-BE32-E72D297353CC}">
              <c16:uniqueId val="{00000001-5B0D-43EE-A670-33D9C3E9CB4E}"/>
            </c:ext>
          </c:extLst>
        </c:ser>
        <c:ser>
          <c:idx val="3"/>
          <c:order val="2"/>
          <c:tx>
            <c:strRef>
              <c:f>'Data Staat Anlageinvestitionen'!$T$36</c:f>
              <c:strCache>
                <c:ptCount val="1"/>
                <c:pt idx="0">
                  <c:v>Wirtschaftl. Angeleg.  </c:v>
                </c:pt>
              </c:strCache>
            </c:strRef>
          </c:tx>
          <c:spPr>
            <a:ln w="28575" cap="rnd">
              <a:solidFill>
                <a:schemeClr val="accent4"/>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Anlageinvestitionen'!$T$37:$T$65</c:f>
              <c:numCache>
                <c:formatCode>0.0</c:formatCode>
                <c:ptCount val="29"/>
                <c:pt idx="0">
                  <c:v>0.90591499558582422</c:v>
                </c:pt>
                <c:pt idx="1">
                  <c:v>0.99902471123227143</c:v>
                </c:pt>
                <c:pt idx="2">
                  <c:v>0.91599129585525074</c:v>
                </c:pt>
                <c:pt idx="3">
                  <c:v>0.91951572791123504</c:v>
                </c:pt>
                <c:pt idx="4">
                  <c:v>0.90461889254252847</c:v>
                </c:pt>
                <c:pt idx="5">
                  <c:v>0.82862317709146549</c:v>
                </c:pt>
                <c:pt idx="6">
                  <c:v>0.77347474695969198</c:v>
                </c:pt>
                <c:pt idx="7">
                  <c:v>0.84664568461393341</c:v>
                </c:pt>
                <c:pt idx="8">
                  <c:v>0.81569133956144269</c:v>
                </c:pt>
                <c:pt idx="9">
                  <c:v>0.80579776111972468</c:v>
                </c:pt>
                <c:pt idx="10">
                  <c:v>0.75285150100803677</c:v>
                </c:pt>
                <c:pt idx="11">
                  <c:v>0.69677724601022706</c:v>
                </c:pt>
                <c:pt idx="12">
                  <c:v>0.75227101109166783</c:v>
                </c:pt>
                <c:pt idx="13">
                  <c:v>0.63747502784505783</c:v>
                </c:pt>
                <c:pt idx="14">
                  <c:v>0.72131835284554979</c:v>
                </c:pt>
                <c:pt idx="15">
                  <c:v>0.69435826051956329</c:v>
                </c:pt>
                <c:pt idx="16">
                  <c:v>0.60106819227460939</c:v>
                </c:pt>
                <c:pt idx="17">
                  <c:v>0.70716947641655792</c:v>
                </c:pt>
                <c:pt idx="18">
                  <c:v>0.79015263336508945</c:v>
                </c:pt>
                <c:pt idx="19">
                  <c:v>0.69263765403213229</c:v>
                </c:pt>
                <c:pt idx="20">
                  <c:v>0.65515525921085849</c:v>
                </c:pt>
                <c:pt idx="21">
                  <c:v>0.76552374777347543</c:v>
                </c:pt>
                <c:pt idx="22">
                  <c:v>0.7440197769754745</c:v>
                </c:pt>
                <c:pt idx="23">
                  <c:v>0.69695944907307772</c:v>
                </c:pt>
                <c:pt idx="24">
                  <c:v>0.64067570336199442</c:v>
                </c:pt>
                <c:pt idx="25">
                  <c:v>0.6263358364649062</c:v>
                </c:pt>
                <c:pt idx="26">
                  <c:v>0.68275938230476174</c:v>
                </c:pt>
                <c:pt idx="27">
                  <c:v>0.68150196191764412</c:v>
                </c:pt>
                <c:pt idx="28">
                  <c:v>0.76760267319986664</c:v>
                </c:pt>
              </c:numCache>
            </c:numRef>
          </c:val>
          <c:smooth val="0"/>
          <c:extLst>
            <c:ext xmlns:c16="http://schemas.microsoft.com/office/drawing/2014/chart" uri="{C3380CC4-5D6E-409C-BE32-E72D297353CC}">
              <c16:uniqueId val="{00000002-5B0D-43EE-A670-33D9C3E9CB4E}"/>
            </c:ext>
          </c:extLst>
        </c:ser>
        <c:ser>
          <c:idx val="4"/>
          <c:order val="3"/>
          <c:tx>
            <c:strRef>
              <c:f>'Data Staat Anlageinvestitionen'!$U$36</c:f>
              <c:strCache>
                <c:ptCount val="1"/>
                <c:pt idx="0">
                  <c:v>Umweltschutz  </c:v>
                </c:pt>
              </c:strCache>
            </c:strRef>
          </c:tx>
          <c:spPr>
            <a:ln w="28575" cap="rnd">
              <a:solidFill>
                <a:schemeClr val="accent5"/>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Anlageinvestitionen'!$U$37:$U$65</c:f>
              <c:numCache>
                <c:formatCode>0.0</c:formatCode>
                <c:ptCount val="29"/>
                <c:pt idx="0">
                  <c:v>0.44034556690629334</c:v>
                </c:pt>
                <c:pt idx="1">
                  <c:v>0.47842026720562147</c:v>
                </c:pt>
                <c:pt idx="2">
                  <c:v>0.43714910702556981</c:v>
                </c:pt>
                <c:pt idx="3">
                  <c:v>0.41753436637424507</c:v>
                </c:pt>
                <c:pt idx="4">
                  <c:v>0.36123529380716879</c:v>
                </c:pt>
                <c:pt idx="5">
                  <c:v>0.2937992484568383</c:v>
                </c:pt>
                <c:pt idx="6">
                  <c:v>0.24546822017693701</c:v>
                </c:pt>
                <c:pt idx="7">
                  <c:v>0.2149005669125604</c:v>
                </c:pt>
                <c:pt idx="8">
                  <c:v>0.19771981276827158</c:v>
                </c:pt>
                <c:pt idx="9">
                  <c:v>0.18434490704521855</c:v>
                </c:pt>
                <c:pt idx="10">
                  <c:v>0.15295460612923126</c:v>
                </c:pt>
                <c:pt idx="11">
                  <c:v>0.11182283041872147</c:v>
                </c:pt>
                <c:pt idx="12">
                  <c:v>0.11873917624131271</c:v>
                </c:pt>
                <c:pt idx="13">
                  <c:v>0.10068419284691404</c:v>
                </c:pt>
                <c:pt idx="14">
                  <c:v>9.8893943565338607E-2</c:v>
                </c:pt>
                <c:pt idx="15">
                  <c:v>0.12519496201385277</c:v>
                </c:pt>
                <c:pt idx="16">
                  <c:v>0.10093816887039664</c:v>
                </c:pt>
                <c:pt idx="17">
                  <c:v>9.77423826521997E-2</c:v>
                </c:pt>
                <c:pt idx="18">
                  <c:v>0.10704370474255132</c:v>
                </c:pt>
                <c:pt idx="19">
                  <c:v>0.10322102636094212</c:v>
                </c:pt>
                <c:pt idx="20">
                  <c:v>0.12730364276273778</c:v>
                </c:pt>
                <c:pt idx="21">
                  <c:v>0.14202403371568237</c:v>
                </c:pt>
                <c:pt idx="22">
                  <c:v>0.13712273462927066</c:v>
                </c:pt>
                <c:pt idx="23">
                  <c:v>0.1261174477271873</c:v>
                </c:pt>
                <c:pt idx="24">
                  <c:v>0.10733003324323073</c:v>
                </c:pt>
                <c:pt idx="25">
                  <c:v>0.11165200303693446</c:v>
                </c:pt>
                <c:pt idx="26">
                  <c:v>9.1230911756946628E-2</c:v>
                </c:pt>
                <c:pt idx="27">
                  <c:v>8.944080133237596E-2</c:v>
                </c:pt>
                <c:pt idx="28">
                  <c:v>9.3851930241660747E-2</c:v>
                </c:pt>
              </c:numCache>
            </c:numRef>
          </c:val>
          <c:smooth val="0"/>
          <c:extLst>
            <c:ext xmlns:c16="http://schemas.microsoft.com/office/drawing/2014/chart" uri="{C3380CC4-5D6E-409C-BE32-E72D297353CC}">
              <c16:uniqueId val="{00000003-5B0D-43EE-A670-33D9C3E9CB4E}"/>
            </c:ext>
          </c:extLst>
        </c:ser>
        <c:ser>
          <c:idx val="8"/>
          <c:order val="4"/>
          <c:tx>
            <c:strRef>
              <c:f>'Data Staat Anlageinvestitionen'!$Y$36</c:f>
              <c:strCache>
                <c:ptCount val="1"/>
                <c:pt idx="0">
                  <c:v>Bildungswesen  </c:v>
                </c:pt>
              </c:strCache>
            </c:strRef>
          </c:tx>
          <c:spPr>
            <a:ln w="28575" cap="rnd">
              <a:solidFill>
                <a:schemeClr val="accent3">
                  <a:lumMod val="60000"/>
                </a:schemeClr>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Anlageinvestitionen'!$Y$37:$Y$65</c:f>
              <c:numCache>
                <c:formatCode>0.0</c:formatCode>
                <c:ptCount val="29"/>
                <c:pt idx="0">
                  <c:v>0.33446840711312908</c:v>
                </c:pt>
                <c:pt idx="1">
                  <c:v>0.38758915666897759</c:v>
                </c:pt>
                <c:pt idx="2">
                  <c:v>0.42252797148878568</c:v>
                </c:pt>
                <c:pt idx="3">
                  <c:v>0.44918149271678826</c:v>
                </c:pt>
                <c:pt idx="4">
                  <c:v>0.41860857907432142</c:v>
                </c:pt>
                <c:pt idx="5">
                  <c:v>0.43307414462521721</c:v>
                </c:pt>
                <c:pt idx="6">
                  <c:v>0.41781607730158332</c:v>
                </c:pt>
                <c:pt idx="7">
                  <c:v>0.40210085285094477</c:v>
                </c:pt>
                <c:pt idx="8">
                  <c:v>0.38660244333521082</c:v>
                </c:pt>
                <c:pt idx="9">
                  <c:v>0.35726308502719184</c:v>
                </c:pt>
                <c:pt idx="10">
                  <c:v>0.33776133005606346</c:v>
                </c:pt>
                <c:pt idx="11">
                  <c:v>0.33878951103670413</c:v>
                </c:pt>
                <c:pt idx="12">
                  <c:v>0.32678142676921823</c:v>
                </c:pt>
                <c:pt idx="13">
                  <c:v>0.28954440181744245</c:v>
                </c:pt>
                <c:pt idx="14">
                  <c:v>0.29821134374276215</c:v>
                </c:pt>
                <c:pt idx="15">
                  <c:v>0.32372079762523692</c:v>
                </c:pt>
                <c:pt idx="16">
                  <c:v>0.31773719269468498</c:v>
                </c:pt>
                <c:pt idx="17">
                  <c:v>0.31753511696492037</c:v>
                </c:pt>
                <c:pt idx="18">
                  <c:v>0.35731662939081588</c:v>
                </c:pt>
                <c:pt idx="19">
                  <c:v>0.40434409608485411</c:v>
                </c:pt>
                <c:pt idx="20">
                  <c:v>0.38740551537741869</c:v>
                </c:pt>
                <c:pt idx="21">
                  <c:v>0.31912607319391983</c:v>
                </c:pt>
                <c:pt idx="22">
                  <c:v>0.33916090134632826</c:v>
                </c:pt>
                <c:pt idx="23">
                  <c:v>0.30559227718510779</c:v>
                </c:pt>
                <c:pt idx="24">
                  <c:v>0.27893251558069904</c:v>
                </c:pt>
                <c:pt idx="25">
                  <c:v>0.27935331159841015</c:v>
                </c:pt>
                <c:pt idx="26">
                  <c:v>0.29976747467682663</c:v>
                </c:pt>
                <c:pt idx="27">
                  <c:v>0.28995265775039403</c:v>
                </c:pt>
                <c:pt idx="28">
                  <c:v>0.32910511590148006</c:v>
                </c:pt>
              </c:numCache>
            </c:numRef>
          </c:val>
          <c:smooth val="0"/>
          <c:extLst>
            <c:ext xmlns:c16="http://schemas.microsoft.com/office/drawing/2014/chart" uri="{C3380CC4-5D6E-409C-BE32-E72D297353CC}">
              <c16:uniqueId val="{00000004-5B0D-43EE-A670-33D9C3E9CB4E}"/>
            </c:ext>
          </c:extLst>
        </c:ser>
        <c:dLbls>
          <c:showLegendKey val="0"/>
          <c:showVal val="0"/>
          <c:showCatName val="0"/>
          <c:showSerName val="0"/>
          <c:showPercent val="0"/>
          <c:showBubbleSize val="0"/>
        </c:dLbls>
        <c:smooth val="0"/>
        <c:axId val="833064367"/>
        <c:axId val="463890095"/>
      </c:lineChart>
      <c:catAx>
        <c:axId val="83306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3890095"/>
        <c:crosses val="autoZero"/>
        <c:auto val="1"/>
        <c:lblAlgn val="ctr"/>
        <c:lblOffset val="100"/>
        <c:noMultiLvlLbl val="0"/>
      </c:catAx>
      <c:valAx>
        <c:axId val="463890095"/>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833064367"/>
        <c:crosses val="autoZero"/>
        <c:crossBetween val="between"/>
      </c:valAx>
      <c:spPr>
        <a:noFill/>
        <a:ln>
          <a:noFill/>
        </a:ln>
        <a:effectLst/>
      </c:spPr>
    </c:plotArea>
    <c:legend>
      <c:legendPos val="b"/>
      <c:layout>
        <c:manualLayout>
          <c:xMode val="edge"/>
          <c:yMode val="edge"/>
          <c:x val="0.40106848058549854"/>
          <c:y val="2.7157249587305626E-2"/>
          <c:w val="0.48302099306082796"/>
          <c:h val="0.1648321776813421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9124750716332992E-2"/>
          <c:y val="3.8461617350431944E-2"/>
          <c:w val="0.91723132288824516"/>
          <c:h val="0.83233314312695184"/>
        </c:manualLayout>
      </c:layout>
      <c:lineChart>
        <c:grouping val="standard"/>
        <c:varyColors val="0"/>
        <c:ser>
          <c:idx val="2"/>
          <c:order val="0"/>
          <c:tx>
            <c:strRef>
              <c:f>'Data Staat Anlageinvestitionen'!$S$36</c:f>
              <c:strCache>
                <c:ptCount val="1"/>
                <c:pt idx="0">
                  <c:v>Öff. Ordn./Sicherh.  </c:v>
                </c:pt>
              </c:strCache>
            </c:strRef>
          </c:tx>
          <c:spPr>
            <a:ln w="28575" cap="rnd">
              <a:solidFill>
                <a:schemeClr val="accent3"/>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Anlageinvestitionen'!$S$37:$S$65</c:f>
              <c:numCache>
                <c:formatCode>0.0</c:formatCode>
                <c:ptCount val="29"/>
                <c:pt idx="0">
                  <c:v>0.10631857737419599</c:v>
                </c:pt>
                <c:pt idx="1">
                  <c:v>0.11820969883552873</c:v>
                </c:pt>
                <c:pt idx="2">
                  <c:v>0.11771156383325054</c:v>
                </c:pt>
                <c:pt idx="3">
                  <c:v>0.11762455248558387</c:v>
                </c:pt>
                <c:pt idx="4">
                  <c:v>0.11569663413578521</c:v>
                </c:pt>
                <c:pt idx="5">
                  <c:v>0.11491740311650998</c:v>
                </c:pt>
                <c:pt idx="6">
                  <c:v>0.11019044948117175</c:v>
                </c:pt>
                <c:pt idx="7">
                  <c:v>0.12400591733600738</c:v>
                </c:pt>
                <c:pt idx="8">
                  <c:v>0.12182686891836773</c:v>
                </c:pt>
                <c:pt idx="9">
                  <c:v>0.1276853998643965</c:v>
                </c:pt>
                <c:pt idx="10">
                  <c:v>0.11778839515037699</c:v>
                </c:pt>
                <c:pt idx="11">
                  <c:v>0.1075464487835059</c:v>
                </c:pt>
                <c:pt idx="12">
                  <c:v>0.10426981736956098</c:v>
                </c:pt>
                <c:pt idx="13">
                  <c:v>9.2640065060198368E-2</c:v>
                </c:pt>
                <c:pt idx="14">
                  <c:v>9.1945584295834049E-2</c:v>
                </c:pt>
                <c:pt idx="15">
                  <c:v>9.2617438408774538E-2</c:v>
                </c:pt>
                <c:pt idx="16">
                  <c:v>8.0974575423576237E-2</c:v>
                </c:pt>
                <c:pt idx="17">
                  <c:v>8.3723085502004732E-2</c:v>
                </c:pt>
                <c:pt idx="18">
                  <c:v>0.10107411693032345</c:v>
                </c:pt>
                <c:pt idx="19">
                  <c:v>9.5733894868195279E-2</c:v>
                </c:pt>
                <c:pt idx="20">
                  <c:v>9.0586435795007345E-2</c:v>
                </c:pt>
                <c:pt idx="21">
                  <c:v>9.7366053378307005E-2</c:v>
                </c:pt>
                <c:pt idx="22">
                  <c:v>9.9809699966208421E-2</c:v>
                </c:pt>
                <c:pt idx="23">
                  <c:v>9.2333548539162327E-2</c:v>
                </c:pt>
                <c:pt idx="24">
                  <c:v>8.2975897005465649E-2</c:v>
                </c:pt>
                <c:pt idx="25">
                  <c:v>9.059762532139827E-2</c:v>
                </c:pt>
                <c:pt idx="26">
                  <c:v>0.10356272968777798</c:v>
                </c:pt>
                <c:pt idx="27">
                  <c:v>0.10368220807350709</c:v>
                </c:pt>
                <c:pt idx="28">
                  <c:v>0.11777156028471607</c:v>
                </c:pt>
              </c:numCache>
            </c:numRef>
          </c:val>
          <c:smooth val="0"/>
          <c:extLst>
            <c:ext xmlns:c16="http://schemas.microsoft.com/office/drawing/2014/chart" uri="{C3380CC4-5D6E-409C-BE32-E72D297353CC}">
              <c16:uniqueId val="{00000000-3E51-4AE4-B9BF-5A50E199160D}"/>
            </c:ext>
          </c:extLst>
        </c:ser>
        <c:ser>
          <c:idx val="5"/>
          <c:order val="1"/>
          <c:tx>
            <c:strRef>
              <c:f>'Data Staat Anlageinvestitionen'!$V$36</c:f>
              <c:strCache>
                <c:ptCount val="1"/>
                <c:pt idx="0">
                  <c:v>Wohnungsw./kommun. Einr.  </c:v>
                </c:pt>
              </c:strCache>
            </c:strRef>
          </c:tx>
          <c:spPr>
            <a:ln w="28575" cap="rnd">
              <a:solidFill>
                <a:schemeClr val="accent6"/>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Anlageinvestitionen'!$V$37:$V$65</c:f>
              <c:numCache>
                <c:formatCode>0.0</c:formatCode>
                <c:ptCount val="29"/>
                <c:pt idx="0">
                  <c:v>0.18571068230546095</c:v>
                </c:pt>
                <c:pt idx="1">
                  <c:v>0.17443568381843175</c:v>
                </c:pt>
                <c:pt idx="2">
                  <c:v>0.16163208425429351</c:v>
                </c:pt>
                <c:pt idx="3">
                  <c:v>0.14588286737175812</c:v>
                </c:pt>
                <c:pt idx="4">
                  <c:v>0.14055663170784488</c:v>
                </c:pt>
                <c:pt idx="5">
                  <c:v>0.1214751897073978</c:v>
                </c:pt>
                <c:pt idx="6">
                  <c:v>0.1127909644851235</c:v>
                </c:pt>
                <c:pt idx="7">
                  <c:v>0.11879349887312475</c:v>
                </c:pt>
                <c:pt idx="8">
                  <c:v>0.11828228484860256</c:v>
                </c:pt>
                <c:pt idx="9">
                  <c:v>0.12574143350923855</c:v>
                </c:pt>
                <c:pt idx="10">
                  <c:v>0.12082631389985915</c:v>
                </c:pt>
                <c:pt idx="11">
                  <c:v>0.11750950812512513</c:v>
                </c:pt>
                <c:pt idx="12">
                  <c:v>0.10372721641187028</c:v>
                </c:pt>
                <c:pt idx="13">
                  <c:v>9.5203578310909948E-2</c:v>
                </c:pt>
                <c:pt idx="14">
                  <c:v>9.4392805170628105E-2</c:v>
                </c:pt>
                <c:pt idx="15">
                  <c:v>9.8109916648498163E-2</c:v>
                </c:pt>
                <c:pt idx="16">
                  <c:v>0.1003780680522494</c:v>
                </c:pt>
                <c:pt idx="17">
                  <c:v>9.6250132535372235E-2</c:v>
                </c:pt>
                <c:pt idx="18">
                  <c:v>8.884872819158289E-2</c:v>
                </c:pt>
                <c:pt idx="19">
                  <c:v>8.2397441896739976E-2</c:v>
                </c:pt>
                <c:pt idx="20">
                  <c:v>7.4919437473083952E-2</c:v>
                </c:pt>
                <c:pt idx="21">
                  <c:v>7.1940873708251529E-2</c:v>
                </c:pt>
                <c:pt idx="22">
                  <c:v>7.263414373877318E-2</c:v>
                </c:pt>
                <c:pt idx="23">
                  <c:v>6.4220152147105136E-2</c:v>
                </c:pt>
                <c:pt idx="24">
                  <c:v>5.8621760767700551E-2</c:v>
                </c:pt>
                <c:pt idx="25">
                  <c:v>6.0579186790611028E-2</c:v>
                </c:pt>
                <c:pt idx="26">
                  <c:v>4.9143214739283271E-2</c:v>
                </c:pt>
                <c:pt idx="27">
                  <c:v>6.9151265786956906E-2</c:v>
                </c:pt>
                <c:pt idx="28">
                  <c:v>7.9471158724866278E-2</c:v>
                </c:pt>
              </c:numCache>
            </c:numRef>
          </c:val>
          <c:smooth val="0"/>
          <c:extLst>
            <c:ext xmlns:c16="http://schemas.microsoft.com/office/drawing/2014/chart" uri="{C3380CC4-5D6E-409C-BE32-E72D297353CC}">
              <c16:uniqueId val="{00000001-3E51-4AE4-B9BF-5A50E199160D}"/>
            </c:ext>
          </c:extLst>
        </c:ser>
        <c:ser>
          <c:idx val="6"/>
          <c:order val="2"/>
          <c:tx>
            <c:strRef>
              <c:f>'Data Staat Anlageinvestitionen'!$W$36</c:f>
              <c:strCache>
                <c:ptCount val="1"/>
                <c:pt idx="0">
                  <c:v>Gesundheitswesen  </c:v>
                </c:pt>
              </c:strCache>
            </c:strRef>
          </c:tx>
          <c:spPr>
            <a:ln w="28575" cap="rnd">
              <a:solidFill>
                <a:schemeClr val="accent1">
                  <a:lumMod val="60000"/>
                </a:schemeClr>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Anlageinvestitionen'!$W$37:$W$65</c:f>
              <c:numCache>
                <c:formatCode>0.0</c:formatCode>
                <c:ptCount val="29"/>
                <c:pt idx="0">
                  <c:v>5.2717871106066329E-2</c:v>
                </c:pt>
                <c:pt idx="1">
                  <c:v>6.022114379046567E-2</c:v>
                </c:pt>
                <c:pt idx="2">
                  <c:v>5.7113810690563087E-2</c:v>
                </c:pt>
                <c:pt idx="3">
                  <c:v>5.4548932797682484E-2</c:v>
                </c:pt>
                <c:pt idx="4">
                  <c:v>7.6110650740785699E-2</c:v>
                </c:pt>
                <c:pt idx="5">
                  <c:v>5.2150017175155355E-2</c:v>
                </c:pt>
                <c:pt idx="6">
                  <c:v>4.069041123830406E-2</c:v>
                </c:pt>
                <c:pt idx="7">
                  <c:v>4.3138968040428508E-2</c:v>
                </c:pt>
                <c:pt idx="8">
                  <c:v>4.8021830753394064E-2</c:v>
                </c:pt>
                <c:pt idx="9">
                  <c:v>4.6844847777951629E-2</c:v>
                </c:pt>
                <c:pt idx="10">
                  <c:v>4.414188001141521E-2</c:v>
                </c:pt>
                <c:pt idx="11">
                  <c:v>4.7722599312139465E-2</c:v>
                </c:pt>
                <c:pt idx="12">
                  <c:v>4.1237672784492467E-2</c:v>
                </c:pt>
                <c:pt idx="13">
                  <c:v>4.0618425472482012E-2</c:v>
                </c:pt>
                <c:pt idx="14">
                  <c:v>4.0510245552394561E-2</c:v>
                </c:pt>
                <c:pt idx="15">
                  <c:v>3.2871014808727589E-2</c:v>
                </c:pt>
                <c:pt idx="16">
                  <c:v>4.2927726990858346E-2</c:v>
                </c:pt>
                <c:pt idx="17">
                  <c:v>4.0761990033340016E-2</c:v>
                </c:pt>
                <c:pt idx="18">
                  <c:v>3.6921491742751653E-2</c:v>
                </c:pt>
                <c:pt idx="19">
                  <c:v>4.4688816097332704E-2</c:v>
                </c:pt>
                <c:pt idx="20">
                  <c:v>5.1381814401758263E-2</c:v>
                </c:pt>
                <c:pt idx="21">
                  <c:v>4.8664813809733698E-2</c:v>
                </c:pt>
                <c:pt idx="22">
                  <c:v>4.89444572892027E-2</c:v>
                </c:pt>
                <c:pt idx="23">
                  <c:v>5.0863726886723172E-2</c:v>
                </c:pt>
                <c:pt idx="24">
                  <c:v>4.632903528540934E-2</c:v>
                </c:pt>
                <c:pt idx="25">
                  <c:v>4.6192028684994606E-2</c:v>
                </c:pt>
                <c:pt idx="26">
                  <c:v>4.6290331486628263E-2</c:v>
                </c:pt>
                <c:pt idx="27">
                  <c:v>4.9695954904198238E-2</c:v>
                </c:pt>
                <c:pt idx="28">
                  <c:v>5.1289485510502893E-2</c:v>
                </c:pt>
              </c:numCache>
            </c:numRef>
          </c:val>
          <c:smooth val="0"/>
          <c:extLst>
            <c:ext xmlns:c16="http://schemas.microsoft.com/office/drawing/2014/chart" uri="{C3380CC4-5D6E-409C-BE32-E72D297353CC}">
              <c16:uniqueId val="{00000002-3E51-4AE4-B9BF-5A50E199160D}"/>
            </c:ext>
          </c:extLst>
        </c:ser>
        <c:ser>
          <c:idx val="7"/>
          <c:order val="3"/>
          <c:tx>
            <c:strRef>
              <c:f>'Data Staat Anlageinvestitionen'!$X$36</c:f>
              <c:strCache>
                <c:ptCount val="1"/>
                <c:pt idx="0">
                  <c:v>Freizeit/Sport/Kultur/Religion  </c:v>
                </c:pt>
              </c:strCache>
            </c:strRef>
          </c:tx>
          <c:spPr>
            <a:ln w="28575" cap="rnd">
              <a:solidFill>
                <a:schemeClr val="accent2">
                  <a:lumMod val="60000"/>
                </a:schemeClr>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Anlageinvestitionen'!$X$37:$X$65</c:f>
              <c:numCache>
                <c:formatCode>0.0</c:formatCode>
                <c:ptCount val="29"/>
                <c:pt idx="0">
                  <c:v>0.15834279228149831</c:v>
                </c:pt>
                <c:pt idx="1">
                  <c:v>0.15551743181791478</c:v>
                </c:pt>
                <c:pt idx="2">
                  <c:v>0.15249387454380342</c:v>
                </c:pt>
                <c:pt idx="3">
                  <c:v>0.1474132983520538</c:v>
                </c:pt>
                <c:pt idx="4">
                  <c:v>0.13348393600793834</c:v>
                </c:pt>
                <c:pt idx="5">
                  <c:v>0.12621136891192786</c:v>
                </c:pt>
                <c:pt idx="6">
                  <c:v>0.12691533029090074</c:v>
                </c:pt>
                <c:pt idx="7">
                  <c:v>0.13224650271542182</c:v>
                </c:pt>
                <c:pt idx="8">
                  <c:v>0.13197506166605164</c:v>
                </c:pt>
                <c:pt idx="9">
                  <c:v>0.153573342057475</c:v>
                </c:pt>
                <c:pt idx="10">
                  <c:v>0.1476152337816565</c:v>
                </c:pt>
                <c:pt idx="11">
                  <c:v>0.14230342292504505</c:v>
                </c:pt>
                <c:pt idx="12">
                  <c:v>0.13438417052139426</c:v>
                </c:pt>
                <c:pt idx="13">
                  <c:v>0.11681664692466806</c:v>
                </c:pt>
                <c:pt idx="14">
                  <c:v>0.11493198036979255</c:v>
                </c:pt>
                <c:pt idx="15">
                  <c:v>0.11370687775672096</c:v>
                </c:pt>
                <c:pt idx="16">
                  <c:v>0.11626092696685403</c:v>
                </c:pt>
                <c:pt idx="17">
                  <c:v>0.13151435898040048</c:v>
                </c:pt>
                <c:pt idx="18">
                  <c:v>0.14118484051796396</c:v>
                </c:pt>
                <c:pt idx="19">
                  <c:v>0.1458430822024645</c:v>
                </c:pt>
                <c:pt idx="20">
                  <c:v>0.12158630214288899</c:v>
                </c:pt>
                <c:pt idx="21">
                  <c:v>0.10239280809817471</c:v>
                </c:pt>
                <c:pt idx="22">
                  <c:v>0.10749284151742046</c:v>
                </c:pt>
                <c:pt idx="23">
                  <c:v>0.10531421759017294</c:v>
                </c:pt>
                <c:pt idx="24">
                  <c:v>0.11767310602806179</c:v>
                </c:pt>
                <c:pt idx="25">
                  <c:v>0.10989747156063981</c:v>
                </c:pt>
                <c:pt idx="26">
                  <c:v>0.11933027798739823</c:v>
                </c:pt>
                <c:pt idx="27">
                  <c:v>0.12215432560384457</c:v>
                </c:pt>
                <c:pt idx="28">
                  <c:v>0.12641162059117728</c:v>
                </c:pt>
              </c:numCache>
            </c:numRef>
          </c:val>
          <c:smooth val="0"/>
          <c:extLst>
            <c:ext xmlns:c16="http://schemas.microsoft.com/office/drawing/2014/chart" uri="{C3380CC4-5D6E-409C-BE32-E72D297353CC}">
              <c16:uniqueId val="{00000003-3E51-4AE4-B9BF-5A50E199160D}"/>
            </c:ext>
          </c:extLst>
        </c:ser>
        <c:ser>
          <c:idx val="9"/>
          <c:order val="4"/>
          <c:tx>
            <c:strRef>
              <c:f>'Data Staat Anlageinvestitionen'!$Z$36</c:f>
              <c:strCache>
                <c:ptCount val="1"/>
                <c:pt idx="0">
                  <c:v>Soziale Sicherung  </c:v>
                </c:pt>
              </c:strCache>
            </c:strRef>
          </c:tx>
          <c:spPr>
            <a:ln w="28575" cap="rnd">
              <a:solidFill>
                <a:schemeClr val="accent4">
                  <a:lumMod val="60000"/>
                </a:schemeClr>
              </a:solidFill>
              <a:round/>
            </a:ln>
            <a:effectLst/>
          </c:spPr>
          <c:marker>
            <c:symbol val="none"/>
          </c:marker>
          <c:cat>
            <c:numRef>
              <c:f>'Data Staat Anlageinvestitionen'!$P$37:$P$65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Anlageinvestitionen'!$Z$37:$Z$65</c:f>
              <c:numCache>
                <c:formatCode>0.0</c:formatCode>
                <c:ptCount val="29"/>
                <c:pt idx="0">
                  <c:v>0.1466136965569429</c:v>
                </c:pt>
                <c:pt idx="1">
                  <c:v>0.11450830170499278</c:v>
                </c:pt>
                <c:pt idx="2">
                  <c:v>0.10805932982654534</c:v>
                </c:pt>
                <c:pt idx="3">
                  <c:v>8.5485501899374164E-2</c:v>
                </c:pt>
                <c:pt idx="4">
                  <c:v>8.1811032349665636E-2</c:v>
                </c:pt>
                <c:pt idx="5">
                  <c:v>8.2700975340640567E-2</c:v>
                </c:pt>
                <c:pt idx="6">
                  <c:v>5.5681615378731869E-2</c:v>
                </c:pt>
                <c:pt idx="7">
                  <c:v>4.5670714150971493E-2</c:v>
                </c:pt>
                <c:pt idx="8">
                  <c:v>3.9767319905995691E-2</c:v>
                </c:pt>
                <c:pt idx="9">
                  <c:v>4.7603468794598619E-2</c:v>
                </c:pt>
                <c:pt idx="10">
                  <c:v>4.5844955674003707E-2</c:v>
                </c:pt>
                <c:pt idx="11">
                  <c:v>3.9306316306662065E-2</c:v>
                </c:pt>
                <c:pt idx="12">
                  <c:v>4.3001125896987201E-2</c:v>
                </c:pt>
                <c:pt idx="13">
                  <c:v>3.9469264360094056E-2</c:v>
                </c:pt>
                <c:pt idx="14">
                  <c:v>4.2738964563367732E-2</c:v>
                </c:pt>
                <c:pt idx="15">
                  <c:v>3.1780904623744284E-2</c:v>
                </c:pt>
                <c:pt idx="16">
                  <c:v>2.5884659238662951E-2</c:v>
                </c:pt>
                <c:pt idx="17">
                  <c:v>2.5682409905399207E-2</c:v>
                </c:pt>
                <c:pt idx="18">
                  <c:v>3.8475220077441093E-2</c:v>
                </c:pt>
                <c:pt idx="19">
                  <c:v>3.6967711745437525E-2</c:v>
                </c:pt>
                <c:pt idx="20">
                  <c:v>3.6420202260205828E-2</c:v>
                </c:pt>
                <c:pt idx="21">
                  <c:v>3.9922631688224651E-2</c:v>
                </c:pt>
                <c:pt idx="22">
                  <c:v>4.7699503797108148E-2</c:v>
                </c:pt>
                <c:pt idx="23">
                  <c:v>4.1538140963233973E-2</c:v>
                </c:pt>
                <c:pt idx="24">
                  <c:v>5.9084390221335166E-2</c:v>
                </c:pt>
                <c:pt idx="25">
                  <c:v>8.8843093845103582E-2</c:v>
                </c:pt>
                <c:pt idx="26">
                  <c:v>5.3468553864276375E-2</c:v>
                </c:pt>
                <c:pt idx="27">
                  <c:v>5.082811694638021E-2</c:v>
                </c:pt>
                <c:pt idx="28">
                  <c:v>5.3290036386831156E-2</c:v>
                </c:pt>
              </c:numCache>
            </c:numRef>
          </c:val>
          <c:smooth val="0"/>
          <c:extLst>
            <c:ext xmlns:c16="http://schemas.microsoft.com/office/drawing/2014/chart" uri="{C3380CC4-5D6E-409C-BE32-E72D297353CC}">
              <c16:uniqueId val="{00000004-3E51-4AE4-B9BF-5A50E199160D}"/>
            </c:ext>
          </c:extLst>
        </c:ser>
        <c:dLbls>
          <c:showLegendKey val="0"/>
          <c:showVal val="0"/>
          <c:showCatName val="0"/>
          <c:showSerName val="0"/>
          <c:showPercent val="0"/>
          <c:showBubbleSize val="0"/>
        </c:dLbls>
        <c:smooth val="0"/>
        <c:axId val="833064367"/>
        <c:axId val="463890095"/>
      </c:lineChart>
      <c:catAx>
        <c:axId val="83306436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3890095"/>
        <c:crosses val="autoZero"/>
        <c:auto val="1"/>
        <c:lblAlgn val="ctr"/>
        <c:lblOffset val="100"/>
        <c:noMultiLvlLbl val="0"/>
      </c:catAx>
      <c:valAx>
        <c:axId val="463890095"/>
        <c:scaling>
          <c:orientation val="minMax"/>
          <c:max val="0.19000000000000003"/>
          <c:min val="2.0000000000000004E-2"/>
        </c:scaling>
        <c:delete val="0"/>
        <c:axPos val="l"/>
        <c:majorGridlines>
          <c:spPr>
            <a:ln w="9525" cap="flat" cmpd="sng" algn="ctr">
              <a:solidFill>
                <a:schemeClr val="tx1">
                  <a:lumMod val="15000"/>
                  <a:lumOff val="85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833064367"/>
        <c:crosses val="autoZero"/>
        <c:crossBetween val="between"/>
      </c:valAx>
      <c:spPr>
        <a:noFill/>
        <a:ln>
          <a:noFill/>
        </a:ln>
        <a:effectLst/>
      </c:spPr>
    </c:plotArea>
    <c:legend>
      <c:legendPos val="b"/>
      <c:layout>
        <c:manualLayout>
          <c:xMode val="edge"/>
          <c:yMode val="edge"/>
          <c:x val="0.20591155877991502"/>
          <c:y val="8.8210089580231885E-3"/>
          <c:w val="0.79147127829946395"/>
          <c:h val="0.168027032005129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'Data2 Vermögen prHH'!$B$1</c:f>
              <c:strCache>
                <c:ptCount val="1"/>
                <c:pt idx="0">
                  <c:v>2020</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215-4D82-A56E-47F403B1D7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215-4D82-A56E-47F403B1D7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215-4D82-A56E-47F403B1D7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215-4D82-A56E-47F403B1D7A5}"/>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0215-4D82-A56E-47F403B1D7A5}"/>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215-4D82-A56E-47F403B1D7A5}"/>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215-4D82-A56E-47F403B1D7A5}"/>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F-0E71-419B-AC0D-0372346555B5}"/>
              </c:ext>
            </c:extLst>
          </c:dPt>
          <c:dLbls>
            <c:dLbl>
              <c:idx val="0"/>
              <c:layout>
                <c:manualLayout>
                  <c:x val="-8.8426467878399782E-3"/>
                  <c:y val="-1.5167123542797945E-2"/>
                </c:manualLayout>
              </c:layout>
              <c:tx>
                <c:rich>
                  <a:bodyPr/>
                  <a:lstStyle/>
                  <a:p>
                    <a:fld id="{A1D8F4E0-B68B-4863-9620-02BF4BAE06A7}" type="CATEGORYNAME">
                      <a:rPr lang="en-US"/>
                      <a:pPr/>
                      <a:t>[RUBRIKENNAME]</a:t>
                    </a:fld>
                    <a:r>
                      <a:rPr lang="en-US" baseline="0"/>
                      <a:t>;</a:t>
                    </a:r>
                  </a:p>
                  <a:p>
                    <a:fld id="{EAF2C1AA-F2C5-475A-A285-0F7DE5072648}"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215-4D82-A56E-47F403B1D7A5}"/>
                </c:ext>
              </c:extLst>
            </c:dLbl>
            <c:dLbl>
              <c:idx val="1"/>
              <c:tx>
                <c:rich>
                  <a:bodyPr/>
                  <a:lstStyle/>
                  <a:p>
                    <a:fld id="{865B83F8-14CB-488B-96C3-6D6597233B8F}" type="CATEGORYNAME">
                      <a:rPr lang="en-US"/>
                      <a:pPr/>
                      <a:t>[RUBRIKENNAME]</a:t>
                    </a:fld>
                    <a:r>
                      <a:rPr lang="en-US" baseline="0"/>
                      <a:t>;</a:t>
                    </a:r>
                  </a:p>
                  <a:p>
                    <a:fld id="{8DD1E41A-A995-4441-AAFA-3E62C408A93A}"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215-4D82-A56E-47F403B1D7A5}"/>
                </c:ext>
              </c:extLst>
            </c:dLbl>
            <c:dLbl>
              <c:idx val="2"/>
              <c:layout>
                <c:manualLayout>
                  <c:x val="0.19354825124708319"/>
                  <c:y val="-6.7393596968843795E-3"/>
                </c:manualLayout>
              </c:layout>
              <c:tx>
                <c:rich>
                  <a:bodyPr/>
                  <a:lstStyle/>
                  <a:p>
                    <a:fld id="{AF9EE0CB-5A76-4C38-8B91-7D413222C40F}" type="CATEGORYNAME">
                      <a:rPr lang="en-US"/>
                      <a:pPr/>
                      <a:t>[RUBRIKENNAME]</a:t>
                    </a:fld>
                    <a:endParaRPr lang="en-US" baseline="0"/>
                  </a:p>
                  <a:p>
                    <a:fld id="{F92BE2BB-E47E-4A59-962B-F6644B2E275F}"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215-4D82-A56E-47F403B1D7A5}"/>
                </c:ext>
              </c:extLst>
            </c:dLbl>
            <c:dLbl>
              <c:idx val="3"/>
              <c:tx>
                <c:rich>
                  <a:bodyPr/>
                  <a:lstStyle/>
                  <a:p>
                    <a:fld id="{BA268435-81A3-4C8D-981A-8D8CEE502F38}" type="CATEGORYNAME">
                      <a:rPr lang="en-US"/>
                      <a:pPr/>
                      <a:t>[RUBRIKENNAME]</a:t>
                    </a:fld>
                    <a:r>
                      <a:rPr lang="en-US" baseline="0"/>
                      <a:t>;</a:t>
                    </a:r>
                  </a:p>
                  <a:p>
                    <a:fld id="{EE7716DF-DB6B-44CA-9D2B-00306114CCCC}"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215-4D82-A56E-47F403B1D7A5}"/>
                </c:ext>
              </c:extLst>
            </c:dLbl>
            <c:dLbl>
              <c:idx val="4"/>
              <c:layout>
                <c:manualLayout>
                  <c:x val="-2.2327846993490424E-2"/>
                  <c:y val="-5.7252939763023048E-3"/>
                </c:manualLayout>
              </c:layout>
              <c:tx>
                <c:rich>
                  <a:bodyPr/>
                  <a:lstStyle/>
                  <a:p>
                    <a:fld id="{CA4A77F9-B2F0-4CC1-A734-94ADF7C9A9C0}" type="CATEGORYNAME">
                      <a:rPr lang="en-US"/>
                      <a:pPr/>
                      <a:t>[RUBRIKENNAME]</a:t>
                    </a:fld>
                    <a:endParaRPr lang="en-US" baseline="0"/>
                  </a:p>
                  <a:p>
                    <a:fld id="{1AD6F109-348B-4A74-8455-08CEB3991C66}"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215-4D82-A56E-47F403B1D7A5}"/>
                </c:ext>
              </c:extLst>
            </c:dLbl>
            <c:dLbl>
              <c:idx val="5"/>
              <c:layout>
                <c:manualLayout>
                  <c:x val="1.9896734251597312E-3"/>
                  <c:y val="-1.275894151070936E-2"/>
                </c:manualLayout>
              </c:layout>
              <c:tx>
                <c:rich>
                  <a:bodyPr/>
                  <a:lstStyle/>
                  <a:p>
                    <a:fld id="{2A979709-63DA-42DC-8C6F-DDB8FD6DE860}" type="CATEGORYNAME">
                      <a:rPr lang="en-US"/>
                      <a:pPr/>
                      <a:t>[RUBRIKENNAME]</a:t>
                    </a:fld>
                    <a:endParaRPr lang="en-US" baseline="0"/>
                  </a:p>
                  <a:p>
                    <a:fld id="{95C79ABA-0B2F-447F-82C1-C853309DCAB8}"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0215-4D82-A56E-47F403B1D7A5}"/>
                </c:ext>
              </c:extLst>
            </c:dLbl>
            <c:dLbl>
              <c:idx val="6"/>
              <c:layout>
                <c:manualLayout>
                  <c:x val="-9.206994049137993E-4"/>
                  <c:y val="1.6643594214177212E-2"/>
                </c:manualLayout>
              </c:layout>
              <c:tx>
                <c:rich>
                  <a:bodyPr/>
                  <a:lstStyle/>
                  <a:p>
                    <a:fld id="{86A1CCD1-21A6-49F3-88DC-9751D0CD731A}" type="CATEGORYNAME">
                      <a:rPr lang="en-US"/>
                      <a:pPr/>
                      <a:t>[RUBRIKENNAME]</a:t>
                    </a:fld>
                    <a:r>
                      <a:rPr lang="en-US" baseline="0"/>
                      <a:t>;</a:t>
                    </a:r>
                  </a:p>
                  <a:p>
                    <a:fld id="{2D14AB23-0534-4C77-85D3-901F9BC66B5D}" type="VALUE">
                      <a:rPr lang="en-US" baseline="0"/>
                      <a:pPr/>
                      <a:t>[WERT]</a:t>
                    </a:fld>
                    <a:endParaRPr lang="de-DE"/>
                  </a:p>
                </c:rich>
              </c:tx>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215-4D82-A56E-47F403B1D7A5}"/>
                </c:ext>
              </c:extLst>
            </c:dLbl>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Calibri" panose="020F0502020204030204" pitchFamily="34" charset="0"/>
                    <a:ea typeface="+mn-ea"/>
                    <a:cs typeface="Calibri" panose="020F0502020204030204" pitchFamily="34" charset="0"/>
                  </a:defRPr>
                </a:pPr>
                <a:endParaRPr lang="de-DE"/>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'Data2 Vermögen prHH'!$A$2:$A$9</c:f>
              <c:strCache>
                <c:ptCount val="8"/>
                <c:pt idx="0">
                  <c:v>Bargeld und Einlagen</c:v>
                </c:pt>
                <c:pt idx="1">
                  <c:v>SV Kapitalges.</c:v>
                </c:pt>
                <c:pt idx="2">
                  <c:v>SV Staat</c:v>
                </c:pt>
                <c:pt idx="3">
                  <c:v>SV Ausland</c:v>
                </c:pt>
                <c:pt idx="4">
                  <c:v>Aktien/Anteilsrechte</c:v>
                </c:pt>
                <c:pt idx="5">
                  <c:v>Investmentfonds</c:v>
                </c:pt>
                <c:pt idx="6">
                  <c:v>Versicherungen</c:v>
                </c:pt>
                <c:pt idx="7">
                  <c:v>Sonstige</c:v>
                </c:pt>
              </c:strCache>
            </c:strRef>
          </c:cat>
          <c:val>
            <c:numRef>
              <c:f>'Data2 Vermögen prHH'!$B$2:$B$9</c:f>
              <c:numCache>
                <c:formatCode>#,##0</c:formatCode>
                <c:ptCount val="8"/>
                <c:pt idx="0">
                  <c:v>2809</c:v>
                </c:pt>
                <c:pt idx="1">
                  <c:v>77.599999999999994</c:v>
                </c:pt>
                <c:pt idx="2">
                  <c:v>2.6</c:v>
                </c:pt>
                <c:pt idx="3">
                  <c:v>36.9</c:v>
                </c:pt>
                <c:pt idx="4">
                  <c:v>804.5</c:v>
                </c:pt>
                <c:pt idx="5">
                  <c:v>734.5</c:v>
                </c:pt>
                <c:pt idx="6">
                  <c:v>2457.8000000000002</c:v>
                </c:pt>
                <c:pt idx="7">
                  <c:v>30.5</c:v>
                </c:pt>
              </c:numCache>
            </c:numRef>
          </c:val>
          <c:extLst>
            <c:ext xmlns:c16="http://schemas.microsoft.com/office/drawing/2014/chart" uri="{C3380CC4-5D6E-409C-BE32-E72D297353CC}">
              <c16:uniqueId val="{0000000E-0215-4D82-A56E-47F403B1D7A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200">
          <a:solidFill>
            <a:schemeClr val="tx1"/>
          </a:solidFill>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549160235790401E-2"/>
          <c:y val="5.0481633885489229E-2"/>
          <c:w val="0.90790526184226972"/>
          <c:h val="0.8476395055309659"/>
        </c:manualLayout>
      </c:layout>
      <c:lineChart>
        <c:grouping val="standard"/>
        <c:varyColors val="0"/>
        <c:ser>
          <c:idx val="0"/>
          <c:order val="0"/>
          <c:tx>
            <c:strRef>
              <c:f>'Länder Investitionen'!$B$29</c:f>
              <c:strCache>
                <c:ptCount val="1"/>
                <c:pt idx="0">
                  <c:v>BW</c:v>
                </c:pt>
              </c:strCache>
            </c:strRef>
          </c:tx>
          <c:spPr>
            <a:ln w="28575" cap="rnd">
              <a:solidFill>
                <a:schemeClr val="accent1"/>
              </a:solidFill>
              <a:round/>
            </a:ln>
            <a:effectLst/>
          </c:spPr>
          <c:marker>
            <c:symbol val="none"/>
          </c:marker>
          <c:cat>
            <c:numRef>
              <c:f>'Länder Investitionen'!$A$30:$A$39</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'Länder Investitionen'!$B$30:$B$39</c:f>
              <c:numCache>
                <c:formatCode>0.0</c:formatCode>
                <c:ptCount val="10"/>
                <c:pt idx="0">
                  <c:v>16.5</c:v>
                </c:pt>
                <c:pt idx="1">
                  <c:v>15.2</c:v>
                </c:pt>
                <c:pt idx="2">
                  <c:v>14.4</c:v>
                </c:pt>
                <c:pt idx="3">
                  <c:v>12.8</c:v>
                </c:pt>
                <c:pt idx="4">
                  <c:v>14</c:v>
                </c:pt>
                <c:pt idx="5">
                  <c:v>14.9</c:v>
                </c:pt>
                <c:pt idx="6">
                  <c:v>14.6</c:v>
                </c:pt>
                <c:pt idx="7">
                  <c:v>14.7</c:v>
                </c:pt>
                <c:pt idx="8">
                  <c:v>13.6</c:v>
                </c:pt>
                <c:pt idx="9">
                  <c:v>13.9</c:v>
                </c:pt>
              </c:numCache>
            </c:numRef>
          </c:val>
          <c:smooth val="0"/>
          <c:extLst>
            <c:ext xmlns:c16="http://schemas.microsoft.com/office/drawing/2014/chart" uri="{C3380CC4-5D6E-409C-BE32-E72D297353CC}">
              <c16:uniqueId val="{00000000-6F7F-4C3B-9BAA-9F6AE9C0592F}"/>
            </c:ext>
          </c:extLst>
        </c:ser>
        <c:ser>
          <c:idx val="1"/>
          <c:order val="1"/>
          <c:tx>
            <c:strRef>
              <c:f>'Länder Investitionen'!$C$29</c:f>
              <c:strCache>
                <c:ptCount val="1"/>
                <c:pt idx="0">
                  <c:v>BY</c:v>
                </c:pt>
              </c:strCache>
            </c:strRef>
          </c:tx>
          <c:spPr>
            <a:ln w="28575" cap="rnd">
              <a:solidFill>
                <a:schemeClr val="accent2"/>
              </a:solidFill>
              <a:round/>
            </a:ln>
            <a:effectLst/>
          </c:spPr>
          <c:marker>
            <c:symbol val="none"/>
          </c:marker>
          <c:cat>
            <c:numRef>
              <c:f>'Länder Investitionen'!$A$30:$A$39</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'Länder Investitionen'!$C$30:$C$39</c:f>
              <c:numCache>
                <c:formatCode>0.0</c:formatCode>
                <c:ptCount val="10"/>
                <c:pt idx="0">
                  <c:v>26</c:v>
                </c:pt>
                <c:pt idx="1">
                  <c:v>16.600000000000001</c:v>
                </c:pt>
                <c:pt idx="2">
                  <c:v>16.600000000000001</c:v>
                </c:pt>
                <c:pt idx="3">
                  <c:v>15.3</c:v>
                </c:pt>
                <c:pt idx="4">
                  <c:v>15.8</c:v>
                </c:pt>
                <c:pt idx="5">
                  <c:v>15</c:v>
                </c:pt>
                <c:pt idx="6">
                  <c:v>15.3</c:v>
                </c:pt>
                <c:pt idx="7">
                  <c:v>14.4</c:v>
                </c:pt>
                <c:pt idx="8">
                  <c:v>14.6</c:v>
                </c:pt>
                <c:pt idx="9">
                  <c:v>15.8</c:v>
                </c:pt>
              </c:numCache>
            </c:numRef>
          </c:val>
          <c:smooth val="0"/>
          <c:extLst>
            <c:ext xmlns:c16="http://schemas.microsoft.com/office/drawing/2014/chart" uri="{C3380CC4-5D6E-409C-BE32-E72D297353CC}">
              <c16:uniqueId val="{00000001-6F7F-4C3B-9BAA-9F6AE9C0592F}"/>
            </c:ext>
          </c:extLst>
        </c:ser>
        <c:ser>
          <c:idx val="3"/>
          <c:order val="2"/>
          <c:tx>
            <c:strRef>
              <c:f>'Länder Investitionen'!$E$29</c:f>
              <c:strCache>
                <c:ptCount val="1"/>
                <c:pt idx="0">
                  <c:v>HE</c:v>
                </c:pt>
              </c:strCache>
            </c:strRef>
          </c:tx>
          <c:spPr>
            <a:ln w="28575" cap="rnd">
              <a:solidFill>
                <a:schemeClr val="accent4"/>
              </a:solidFill>
              <a:round/>
            </a:ln>
            <a:effectLst/>
          </c:spPr>
          <c:marker>
            <c:symbol val="none"/>
          </c:marker>
          <c:cat>
            <c:numRef>
              <c:f>'Länder Investitionen'!$A$30:$A$39</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'Länder Investitionen'!$E$30:$E$39</c:f>
              <c:numCache>
                <c:formatCode>0.0</c:formatCode>
                <c:ptCount val="10"/>
                <c:pt idx="0">
                  <c:v>10.6</c:v>
                </c:pt>
                <c:pt idx="1">
                  <c:v>12.7</c:v>
                </c:pt>
                <c:pt idx="2">
                  <c:v>12.7</c:v>
                </c:pt>
                <c:pt idx="3">
                  <c:v>11.8</c:v>
                </c:pt>
                <c:pt idx="4">
                  <c:v>9.8000000000000007</c:v>
                </c:pt>
                <c:pt idx="5">
                  <c:v>9.1</c:v>
                </c:pt>
                <c:pt idx="6">
                  <c:v>8.3000000000000007</c:v>
                </c:pt>
                <c:pt idx="7">
                  <c:v>8.5</c:v>
                </c:pt>
                <c:pt idx="8">
                  <c:v>8.1999999999999993</c:v>
                </c:pt>
                <c:pt idx="9">
                  <c:v>8.9</c:v>
                </c:pt>
              </c:numCache>
            </c:numRef>
          </c:val>
          <c:smooth val="0"/>
          <c:extLst>
            <c:ext xmlns:c16="http://schemas.microsoft.com/office/drawing/2014/chart" uri="{C3380CC4-5D6E-409C-BE32-E72D297353CC}">
              <c16:uniqueId val="{00000002-6F7F-4C3B-9BAA-9F6AE9C0592F}"/>
            </c:ext>
          </c:extLst>
        </c:ser>
        <c:ser>
          <c:idx val="5"/>
          <c:order val="3"/>
          <c:tx>
            <c:strRef>
              <c:f>'Länder Investitionen'!$G$29</c:f>
              <c:strCache>
                <c:ptCount val="1"/>
                <c:pt idx="0">
                  <c:v>NI</c:v>
                </c:pt>
              </c:strCache>
            </c:strRef>
          </c:tx>
          <c:spPr>
            <a:ln w="28575" cap="rnd">
              <a:solidFill>
                <a:schemeClr val="accent6"/>
              </a:solidFill>
              <a:round/>
            </a:ln>
            <a:effectLst/>
          </c:spPr>
          <c:marker>
            <c:symbol val="none"/>
          </c:marker>
          <c:cat>
            <c:numRef>
              <c:f>'Länder Investitionen'!$A$30:$A$39</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'Länder Investitionen'!$G$30:$G$39</c:f>
              <c:numCache>
                <c:formatCode>0.0</c:formatCode>
                <c:ptCount val="10"/>
                <c:pt idx="0">
                  <c:v>11.4</c:v>
                </c:pt>
                <c:pt idx="1">
                  <c:v>10.9</c:v>
                </c:pt>
                <c:pt idx="2">
                  <c:v>11.3</c:v>
                </c:pt>
                <c:pt idx="3">
                  <c:v>10.9</c:v>
                </c:pt>
                <c:pt idx="4">
                  <c:v>9.5</c:v>
                </c:pt>
                <c:pt idx="5">
                  <c:v>10</c:v>
                </c:pt>
                <c:pt idx="6">
                  <c:v>8.8000000000000007</c:v>
                </c:pt>
                <c:pt idx="7">
                  <c:v>9</c:v>
                </c:pt>
                <c:pt idx="8">
                  <c:v>8.4</c:v>
                </c:pt>
                <c:pt idx="9">
                  <c:v>9.1</c:v>
                </c:pt>
              </c:numCache>
            </c:numRef>
          </c:val>
          <c:smooth val="0"/>
          <c:extLst>
            <c:ext xmlns:c16="http://schemas.microsoft.com/office/drawing/2014/chart" uri="{C3380CC4-5D6E-409C-BE32-E72D297353CC}">
              <c16:uniqueId val="{00000003-6F7F-4C3B-9BAA-9F6AE9C0592F}"/>
            </c:ext>
          </c:extLst>
        </c:ser>
        <c:ser>
          <c:idx val="6"/>
          <c:order val="4"/>
          <c:tx>
            <c:strRef>
              <c:f>'Länder Investitionen'!$H$29</c:f>
              <c:strCache>
                <c:ptCount val="1"/>
                <c:pt idx="0">
                  <c:v>NW</c:v>
                </c:pt>
              </c:strCache>
            </c:strRef>
          </c:tx>
          <c:spPr>
            <a:ln w="28575" cap="rnd">
              <a:solidFill>
                <a:schemeClr val="accent1">
                  <a:lumMod val="60000"/>
                </a:schemeClr>
              </a:solidFill>
              <a:round/>
            </a:ln>
            <a:effectLst/>
          </c:spPr>
          <c:marker>
            <c:symbol val="none"/>
          </c:marker>
          <c:cat>
            <c:numRef>
              <c:f>'Länder Investitionen'!$A$30:$A$39</c:f>
              <c:numCache>
                <c:formatCode>General</c:formatCode>
                <c:ptCount val="10"/>
                <c:pt idx="0">
                  <c:v>2009</c:v>
                </c:pt>
                <c:pt idx="1">
                  <c:v>2010</c:v>
                </c:pt>
                <c:pt idx="2">
                  <c:v>2011</c:v>
                </c:pt>
                <c:pt idx="3">
                  <c:v>2012</c:v>
                </c:pt>
                <c:pt idx="4">
                  <c:v>2013</c:v>
                </c:pt>
                <c:pt idx="5">
                  <c:v>2014</c:v>
                </c:pt>
                <c:pt idx="6">
                  <c:v>2015</c:v>
                </c:pt>
                <c:pt idx="7">
                  <c:v>2016</c:v>
                </c:pt>
                <c:pt idx="8">
                  <c:v>2017</c:v>
                </c:pt>
                <c:pt idx="9">
                  <c:v>2018</c:v>
                </c:pt>
              </c:numCache>
            </c:numRef>
          </c:cat>
          <c:val>
            <c:numRef>
              <c:f>'Länder Investitionen'!$H$30:$H$39</c:f>
              <c:numCache>
                <c:formatCode>0.0</c:formatCode>
                <c:ptCount val="10"/>
                <c:pt idx="0">
                  <c:v>8</c:v>
                </c:pt>
                <c:pt idx="1">
                  <c:v>8.1</c:v>
                </c:pt>
                <c:pt idx="2">
                  <c:v>8.3000000000000007</c:v>
                </c:pt>
                <c:pt idx="3">
                  <c:v>7.1</c:v>
                </c:pt>
                <c:pt idx="4">
                  <c:v>7.4</c:v>
                </c:pt>
                <c:pt idx="5">
                  <c:v>7.5</c:v>
                </c:pt>
                <c:pt idx="6">
                  <c:v>7.5</c:v>
                </c:pt>
                <c:pt idx="7">
                  <c:v>8.6</c:v>
                </c:pt>
                <c:pt idx="8">
                  <c:v>7.9</c:v>
                </c:pt>
                <c:pt idx="9">
                  <c:v>9.3000000000000007</c:v>
                </c:pt>
              </c:numCache>
            </c:numRef>
          </c:val>
          <c:smooth val="0"/>
          <c:extLst>
            <c:ext xmlns:c16="http://schemas.microsoft.com/office/drawing/2014/chart" uri="{C3380CC4-5D6E-409C-BE32-E72D297353CC}">
              <c16:uniqueId val="{00000004-6F7F-4C3B-9BAA-9F6AE9C0592F}"/>
            </c:ext>
          </c:extLst>
        </c:ser>
        <c:dLbls>
          <c:showLegendKey val="0"/>
          <c:showVal val="0"/>
          <c:showCatName val="0"/>
          <c:showSerName val="0"/>
          <c:showPercent val="0"/>
          <c:showBubbleSize val="0"/>
        </c:dLbls>
        <c:smooth val="0"/>
        <c:axId val="1056813200"/>
        <c:axId val="1109135152"/>
      </c:lineChart>
      <c:catAx>
        <c:axId val="1056813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109135152"/>
        <c:crosses val="autoZero"/>
        <c:auto val="1"/>
        <c:lblAlgn val="ctr"/>
        <c:lblOffset val="100"/>
        <c:noMultiLvlLbl val="0"/>
      </c:catAx>
      <c:valAx>
        <c:axId val="1109135152"/>
        <c:scaling>
          <c:orientation val="minMax"/>
          <c:max val="26"/>
          <c:min val="6"/>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056813200"/>
        <c:crosses val="autoZero"/>
        <c:crossBetween val="between"/>
        <c:majorUnit val="4"/>
      </c:valAx>
      <c:spPr>
        <a:noFill/>
        <a:ln>
          <a:noFill/>
        </a:ln>
        <a:effectLst/>
      </c:spPr>
    </c:plotArea>
    <c:legend>
      <c:legendPos val="b"/>
      <c:layout>
        <c:manualLayout>
          <c:xMode val="edge"/>
          <c:yMode val="edge"/>
          <c:x val="0.32022054251005055"/>
          <c:y val="0.20953738602579891"/>
          <c:w val="0.64003424303144907"/>
          <c:h val="0.1700628179771367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3978886937079263E-2"/>
          <c:y val="2.7765631832094448E-2"/>
          <c:w val="0.94101279402795668"/>
          <c:h val="0.89736991692173151"/>
        </c:manualLayout>
      </c:layout>
      <c:lineChart>
        <c:grouping val="standard"/>
        <c:varyColors val="0"/>
        <c:ser>
          <c:idx val="0"/>
          <c:order val="0"/>
          <c:tx>
            <c:strRef>
              <c:f>'Data Sparen Invest Überhang'!$B$21</c:f>
              <c:strCache>
                <c:ptCount val="1"/>
                <c:pt idx="0">
                  <c:v>volkswirtschaftliche Sparquote</c:v>
                </c:pt>
              </c:strCache>
            </c:strRef>
          </c:tx>
          <c:spPr>
            <a:ln w="28575" cap="rnd">
              <a:solidFill>
                <a:schemeClr val="accent1"/>
              </a:solidFill>
              <a:round/>
            </a:ln>
            <a:effectLst/>
          </c:spPr>
          <c:marker>
            <c:symbol val="none"/>
          </c:marker>
          <c:cat>
            <c:strRef>
              <c:f>'Data Sparen Invest Überhang'!$C$20:$AE$20</c:f>
              <c:strCach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strCache>
            </c:strRef>
          </c:cat>
          <c:val>
            <c:numRef>
              <c:f>'Data Sparen Invest Überhang'!$C$21:$AE$21</c:f>
              <c:numCache>
                <c:formatCode>0.0</c:formatCode>
                <c:ptCount val="29"/>
                <c:pt idx="0">
                  <c:v>8.8205322234834149</c:v>
                </c:pt>
                <c:pt idx="1">
                  <c:v>8.3788468091606649</c:v>
                </c:pt>
                <c:pt idx="2">
                  <c:v>6.7079028379852526</c:v>
                </c:pt>
                <c:pt idx="3">
                  <c:v>6.5967041075674349</c:v>
                </c:pt>
                <c:pt idx="4">
                  <c:v>6.7803400172067079</c:v>
                </c:pt>
                <c:pt idx="5">
                  <c:v>6.0869271044769908</c:v>
                </c:pt>
                <c:pt idx="6">
                  <c:v>6.2749407235550576</c:v>
                </c:pt>
                <c:pt idx="7">
                  <c:v>6.7649745336126523</c:v>
                </c:pt>
                <c:pt idx="8">
                  <c:v>6.0160817293685787</c:v>
                </c:pt>
                <c:pt idx="9">
                  <c:v>5.8382999303016945</c:v>
                </c:pt>
                <c:pt idx="10">
                  <c:v>5.7013909985546869</c:v>
                </c:pt>
                <c:pt idx="11">
                  <c:v>5.605153494804652</c:v>
                </c:pt>
                <c:pt idx="12">
                  <c:v>4.6966634562776663</c:v>
                </c:pt>
                <c:pt idx="13">
                  <c:v>7.2958913070381701</c:v>
                </c:pt>
                <c:pt idx="14">
                  <c:v>7.0105448999479973</c:v>
                </c:pt>
                <c:pt idx="15">
                  <c:v>9.5426568500846933</c:v>
                </c:pt>
                <c:pt idx="16">
                  <c:v>11.396691404452799</c:v>
                </c:pt>
                <c:pt idx="17">
                  <c:v>9.7836237330600184</c:v>
                </c:pt>
                <c:pt idx="18">
                  <c:v>6.0323093718439891</c:v>
                </c:pt>
                <c:pt idx="19">
                  <c:v>7.9188504133520503</c:v>
                </c:pt>
                <c:pt idx="20">
                  <c:v>10.142079626962088</c:v>
                </c:pt>
                <c:pt idx="21">
                  <c:v>8.8859545916490319</c:v>
                </c:pt>
                <c:pt idx="22">
                  <c:v>8.4916499190780232</c:v>
                </c:pt>
                <c:pt idx="23">
                  <c:v>9.8274595805877532</c:v>
                </c:pt>
                <c:pt idx="24">
                  <c:v>10.461803329610268</c:v>
                </c:pt>
                <c:pt idx="25">
                  <c:v>10.825523009882797</c:v>
                </c:pt>
                <c:pt idx="26">
                  <c:v>10.983324437245772</c:v>
                </c:pt>
                <c:pt idx="27">
                  <c:v>10.951045909170812</c:v>
                </c:pt>
                <c:pt idx="28">
                  <c:v>10.100230498253142</c:v>
                </c:pt>
              </c:numCache>
            </c:numRef>
          </c:val>
          <c:smooth val="0"/>
          <c:extLst>
            <c:ext xmlns:c16="http://schemas.microsoft.com/office/drawing/2014/chart" uri="{C3380CC4-5D6E-409C-BE32-E72D297353CC}">
              <c16:uniqueId val="{00000000-8364-445A-B2D4-A831B98592C7}"/>
            </c:ext>
          </c:extLst>
        </c:ser>
        <c:ser>
          <c:idx val="1"/>
          <c:order val="1"/>
          <c:tx>
            <c:strRef>
              <c:f>'Data Sparen Invest Überhang'!$B$22</c:f>
              <c:strCache>
                <c:ptCount val="1"/>
                <c:pt idx="0">
                  <c:v>Nettoanlageinvestitionen Staat</c:v>
                </c:pt>
              </c:strCache>
            </c:strRef>
          </c:tx>
          <c:spPr>
            <a:ln w="28575" cap="rnd">
              <a:solidFill>
                <a:schemeClr val="accent2"/>
              </a:solidFill>
              <a:round/>
            </a:ln>
            <a:effectLst/>
          </c:spPr>
          <c:marker>
            <c:symbol val="none"/>
          </c:marker>
          <c:cat>
            <c:strRef>
              <c:f>'Data Sparen Invest Überhang'!$C$20:$AE$20</c:f>
              <c:strCach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strCache>
            </c:strRef>
          </c:cat>
          <c:val>
            <c:numRef>
              <c:f>'Data Sparen Invest Überhang'!$C$22:$AE$22</c:f>
              <c:numCache>
                <c:formatCode>0.0;\–?0.0;0.0</c:formatCode>
                <c:ptCount val="29"/>
                <c:pt idx="0">
                  <c:v>0.8</c:v>
                </c:pt>
                <c:pt idx="1">
                  <c:v>0.9</c:v>
                </c:pt>
                <c:pt idx="2">
                  <c:v>0.7</c:v>
                </c:pt>
                <c:pt idx="3">
                  <c:v>0.5</c:v>
                </c:pt>
                <c:pt idx="4">
                  <c:v>0.3</c:v>
                </c:pt>
                <c:pt idx="5">
                  <c:v>0.2</c:v>
                </c:pt>
                <c:pt idx="6">
                  <c:v>0</c:v>
                </c:pt>
                <c:pt idx="7">
                  <c:v>0.1</c:v>
                </c:pt>
                <c:pt idx="8">
                  <c:v>0.2</c:v>
                </c:pt>
                <c:pt idx="9">
                  <c:v>0.1</c:v>
                </c:pt>
                <c:pt idx="10">
                  <c:v>0.1</c:v>
                </c:pt>
                <c:pt idx="11">
                  <c:v>0</c:v>
                </c:pt>
                <c:pt idx="12">
                  <c:v>0</c:v>
                </c:pt>
                <c:pt idx="13">
                  <c:v>-0.2</c:v>
                </c:pt>
                <c:pt idx="14">
                  <c:v>-0.2</c:v>
                </c:pt>
                <c:pt idx="15">
                  <c:v>0</c:v>
                </c:pt>
                <c:pt idx="16">
                  <c:v>-0.1</c:v>
                </c:pt>
                <c:pt idx="17">
                  <c:v>0</c:v>
                </c:pt>
                <c:pt idx="18">
                  <c:v>0.1</c:v>
                </c:pt>
                <c:pt idx="19">
                  <c:v>0.1</c:v>
                </c:pt>
                <c:pt idx="20">
                  <c:v>0.1</c:v>
                </c:pt>
                <c:pt idx="21">
                  <c:v>0</c:v>
                </c:pt>
                <c:pt idx="22">
                  <c:v>-0.1</c:v>
                </c:pt>
                <c:pt idx="23">
                  <c:v>-0.1</c:v>
                </c:pt>
                <c:pt idx="24">
                  <c:v>-0.1</c:v>
                </c:pt>
                <c:pt idx="25">
                  <c:v>0</c:v>
                </c:pt>
                <c:pt idx="26">
                  <c:v>0</c:v>
                </c:pt>
                <c:pt idx="27">
                  <c:v>0.1</c:v>
                </c:pt>
                <c:pt idx="28">
                  <c:v>0.2</c:v>
                </c:pt>
              </c:numCache>
            </c:numRef>
          </c:val>
          <c:smooth val="0"/>
          <c:extLst>
            <c:ext xmlns:c16="http://schemas.microsoft.com/office/drawing/2014/chart" uri="{C3380CC4-5D6E-409C-BE32-E72D297353CC}">
              <c16:uniqueId val="{00000001-8364-445A-B2D4-A831B98592C7}"/>
            </c:ext>
          </c:extLst>
        </c:ser>
        <c:ser>
          <c:idx val="2"/>
          <c:order val="2"/>
          <c:tx>
            <c:strRef>
              <c:f>'Data Sparen Invest Überhang'!$B$23</c:f>
              <c:strCache>
                <c:ptCount val="1"/>
                <c:pt idx="0">
                  <c:v>Nettoanlageinvestitionen Nicht-Staat</c:v>
                </c:pt>
              </c:strCache>
            </c:strRef>
          </c:tx>
          <c:spPr>
            <a:ln w="28575" cap="rnd">
              <a:solidFill>
                <a:schemeClr val="accent3"/>
              </a:solidFill>
              <a:round/>
            </a:ln>
            <a:effectLst/>
          </c:spPr>
          <c:marker>
            <c:symbol val="none"/>
          </c:marker>
          <c:cat>
            <c:strRef>
              <c:f>'Data Sparen Invest Überhang'!$C$20:$AE$20</c:f>
              <c:strCach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strCache>
            </c:strRef>
          </c:cat>
          <c:val>
            <c:numRef>
              <c:f>'Data Sparen Invest Überhang'!$C$23:$AE$23</c:f>
              <c:numCache>
                <c:formatCode>0.0;\–?0.0;0.0</c:formatCode>
                <c:ptCount val="29"/>
                <c:pt idx="0">
                  <c:v>8.6</c:v>
                </c:pt>
                <c:pt idx="1">
                  <c:v>8.6</c:v>
                </c:pt>
                <c:pt idx="2">
                  <c:v>7.1</c:v>
                </c:pt>
                <c:pt idx="3">
                  <c:v>7.3</c:v>
                </c:pt>
                <c:pt idx="4">
                  <c:v>6.9</c:v>
                </c:pt>
                <c:pt idx="5">
                  <c:v>6.3</c:v>
                </c:pt>
                <c:pt idx="6">
                  <c:v>6</c:v>
                </c:pt>
                <c:pt idx="7">
                  <c:v>6.2</c:v>
                </c:pt>
                <c:pt idx="8">
                  <c:v>6.3</c:v>
                </c:pt>
                <c:pt idx="9">
                  <c:v>6.1</c:v>
                </c:pt>
                <c:pt idx="10">
                  <c:v>4.7</c:v>
                </c:pt>
                <c:pt idx="11">
                  <c:v>3</c:v>
                </c:pt>
                <c:pt idx="12">
                  <c:v>2.4</c:v>
                </c:pt>
                <c:pt idx="13">
                  <c:v>2.2000000000000002</c:v>
                </c:pt>
                <c:pt idx="14">
                  <c:v>2.1</c:v>
                </c:pt>
                <c:pt idx="15">
                  <c:v>2.9</c:v>
                </c:pt>
                <c:pt idx="16">
                  <c:v>3.2</c:v>
                </c:pt>
                <c:pt idx="17">
                  <c:v>3</c:v>
                </c:pt>
                <c:pt idx="18">
                  <c:v>0.7</c:v>
                </c:pt>
                <c:pt idx="19">
                  <c:v>1.4</c:v>
                </c:pt>
                <c:pt idx="20">
                  <c:v>2.5</c:v>
                </c:pt>
                <c:pt idx="21">
                  <c:v>2.2999999999999998</c:v>
                </c:pt>
                <c:pt idx="22">
                  <c:v>1.8</c:v>
                </c:pt>
                <c:pt idx="23">
                  <c:v>2.2000000000000002</c:v>
                </c:pt>
                <c:pt idx="24">
                  <c:v>2.2000000000000002</c:v>
                </c:pt>
                <c:pt idx="25">
                  <c:v>2.5</c:v>
                </c:pt>
                <c:pt idx="26">
                  <c:v>2.6</c:v>
                </c:pt>
                <c:pt idx="27">
                  <c:v>2.8</c:v>
                </c:pt>
                <c:pt idx="28">
                  <c:v>3</c:v>
                </c:pt>
              </c:numCache>
            </c:numRef>
          </c:val>
          <c:smooth val="0"/>
          <c:extLst>
            <c:ext xmlns:c16="http://schemas.microsoft.com/office/drawing/2014/chart" uri="{C3380CC4-5D6E-409C-BE32-E72D297353CC}">
              <c16:uniqueId val="{00000002-8364-445A-B2D4-A831B98592C7}"/>
            </c:ext>
          </c:extLst>
        </c:ser>
        <c:ser>
          <c:idx val="3"/>
          <c:order val="3"/>
          <c:tx>
            <c:strRef>
              <c:f>'Data Sparen Invest Überhang'!$B$26</c:f>
              <c:strCache>
                <c:ptCount val="1"/>
                <c:pt idx="0">
                  <c:v>Inländischer Sparüberhang</c:v>
                </c:pt>
              </c:strCache>
            </c:strRef>
          </c:tx>
          <c:spPr>
            <a:ln w="41275" cap="rnd">
              <a:solidFill>
                <a:schemeClr val="accent4"/>
              </a:solidFill>
              <a:round/>
            </a:ln>
            <a:effectLst/>
          </c:spPr>
          <c:marker>
            <c:symbol val="none"/>
          </c:marker>
          <c:cat>
            <c:strRef>
              <c:f>'Data Sparen Invest Überhang'!$C$20:$AE$20</c:f>
              <c:strCach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strCache>
            </c:strRef>
          </c:cat>
          <c:val>
            <c:numRef>
              <c:f>'Data Sparen Invest Überhang'!$C$26:$AE$26</c:f>
              <c:numCache>
                <c:formatCode>0.0</c:formatCode>
                <c:ptCount val="29"/>
                <c:pt idx="0">
                  <c:v>-0.57946777651658543</c:v>
                </c:pt>
                <c:pt idx="1">
                  <c:v>-1.1211531908393351</c:v>
                </c:pt>
                <c:pt idx="2">
                  <c:v>-1.0920971620147473</c:v>
                </c:pt>
                <c:pt idx="3">
                  <c:v>-1.203295892432565</c:v>
                </c:pt>
                <c:pt idx="4">
                  <c:v>-0.41965998279329231</c:v>
                </c:pt>
                <c:pt idx="5">
                  <c:v>-0.41307289552300919</c:v>
                </c:pt>
                <c:pt idx="6">
                  <c:v>0.27494072355505761</c:v>
                </c:pt>
                <c:pt idx="7">
                  <c:v>0.46497453361265251</c:v>
                </c:pt>
                <c:pt idx="8">
                  <c:v>-0.48391827063142134</c:v>
                </c:pt>
                <c:pt idx="9">
                  <c:v>-0.36170006969830482</c:v>
                </c:pt>
                <c:pt idx="10">
                  <c:v>0.90139099855468707</c:v>
                </c:pt>
                <c:pt idx="11">
                  <c:v>2.605153494804652</c:v>
                </c:pt>
                <c:pt idx="12">
                  <c:v>2.2966634562776664</c:v>
                </c:pt>
                <c:pt idx="13">
                  <c:v>5.2958913070381701</c:v>
                </c:pt>
                <c:pt idx="14">
                  <c:v>5.1105448999479979</c:v>
                </c:pt>
                <c:pt idx="15">
                  <c:v>6.642656850084693</c:v>
                </c:pt>
                <c:pt idx="16">
                  <c:v>8.2966914044527975</c:v>
                </c:pt>
                <c:pt idx="17">
                  <c:v>6.7836237330600184</c:v>
                </c:pt>
                <c:pt idx="18">
                  <c:v>5.2323093718439893</c:v>
                </c:pt>
                <c:pt idx="19">
                  <c:v>6.4188504133520503</c:v>
                </c:pt>
                <c:pt idx="20">
                  <c:v>7.5420796269620887</c:v>
                </c:pt>
                <c:pt idx="21">
                  <c:v>6.5859545916490321</c:v>
                </c:pt>
                <c:pt idx="22">
                  <c:v>6.7916499190780231</c:v>
                </c:pt>
                <c:pt idx="23">
                  <c:v>7.7274595805877526</c:v>
                </c:pt>
                <c:pt idx="24">
                  <c:v>8.3618033296102681</c:v>
                </c:pt>
                <c:pt idx="25">
                  <c:v>8.3255230098827973</c:v>
                </c:pt>
                <c:pt idx="26">
                  <c:v>8.383324437245772</c:v>
                </c:pt>
                <c:pt idx="27">
                  <c:v>8.0510459091708135</c:v>
                </c:pt>
                <c:pt idx="28">
                  <c:v>6.9002304982531424</c:v>
                </c:pt>
              </c:numCache>
            </c:numRef>
          </c:val>
          <c:smooth val="0"/>
          <c:extLst>
            <c:ext xmlns:c16="http://schemas.microsoft.com/office/drawing/2014/chart" uri="{C3380CC4-5D6E-409C-BE32-E72D297353CC}">
              <c16:uniqueId val="{00000003-8364-445A-B2D4-A831B98592C7}"/>
            </c:ext>
          </c:extLst>
        </c:ser>
        <c:dLbls>
          <c:showLegendKey val="0"/>
          <c:showVal val="0"/>
          <c:showCatName val="0"/>
          <c:showSerName val="0"/>
          <c:showPercent val="0"/>
          <c:showBubbleSize val="0"/>
        </c:dLbls>
        <c:smooth val="0"/>
        <c:axId val="1775348480"/>
        <c:axId val="1599709760"/>
      </c:lineChart>
      <c:catAx>
        <c:axId val="177534848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599709760"/>
        <c:crosses val="autoZero"/>
        <c:auto val="1"/>
        <c:lblAlgn val="ctr"/>
        <c:lblOffset val="100"/>
        <c:noMultiLvlLbl val="0"/>
      </c:catAx>
      <c:valAx>
        <c:axId val="1599709760"/>
        <c:scaling>
          <c:orientation val="minMax"/>
          <c:max val="12"/>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775348480"/>
        <c:crosses val="autoZero"/>
        <c:crossBetween val="between"/>
      </c:valAx>
      <c:spPr>
        <a:noFill/>
        <a:ln>
          <a:noFill/>
        </a:ln>
        <a:effectLst/>
      </c:spPr>
    </c:plotArea>
    <c:legend>
      <c:legendPos val="b"/>
      <c:layout>
        <c:manualLayout>
          <c:xMode val="edge"/>
          <c:yMode val="edge"/>
          <c:x val="0.152799728324716"/>
          <c:y val="7.2091068092379848E-2"/>
          <c:w val="0.35603106131161533"/>
          <c:h val="0.2034783559247923"/>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1988055440752001E-2"/>
          <c:y val="7.8285202023861675E-2"/>
          <c:w val="0.93760567999878819"/>
          <c:h val="0.84768602754988676"/>
        </c:manualLayout>
      </c:layout>
      <c:lineChart>
        <c:grouping val="standard"/>
        <c:varyColors val="0"/>
        <c:ser>
          <c:idx val="0"/>
          <c:order val="0"/>
          <c:tx>
            <c:strRef>
              <c:f>BBNZ1.A.DE.N.H.0000.L!$D$6</c:f>
              <c:strCache>
                <c:ptCount val="1"/>
                <c:pt idx="0">
                  <c:v>DE BIP real</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BBNZ1.A.DE.N.H.0000.L!$C$7:$C$78</c:f>
              <c:numCache>
                <c:formatCode>General</c:formatCode>
                <c:ptCount val="72"/>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pt idx="67">
                  <c:v>2018</c:v>
                </c:pt>
                <c:pt idx="68">
                  <c:v>2019</c:v>
                </c:pt>
                <c:pt idx="69">
                  <c:v>2020</c:v>
                </c:pt>
                <c:pt idx="70">
                  <c:v>2021</c:v>
                </c:pt>
                <c:pt idx="71">
                  <c:v>2022</c:v>
                </c:pt>
              </c:numCache>
            </c:numRef>
          </c:cat>
          <c:val>
            <c:numRef>
              <c:f>BBNZ1.A.DE.N.H.0000.L!$D$7:$D$78</c:f>
              <c:numCache>
                <c:formatCode>0.0</c:formatCode>
                <c:ptCount val="72"/>
                <c:pt idx="0">
                  <c:v>9.8294069861900812</c:v>
                </c:pt>
                <c:pt idx="1">
                  <c:v>9.2455621301775093</c:v>
                </c:pt>
                <c:pt idx="2">
                  <c:v>8.8016249153690005</c:v>
                </c:pt>
                <c:pt idx="3">
                  <c:v>7.6540136901057876</c:v>
                </c:pt>
                <c:pt idx="4">
                  <c:v>12.023121387283231</c:v>
                </c:pt>
                <c:pt idx="5">
                  <c:v>7.636738906088758</c:v>
                </c:pt>
                <c:pt idx="6">
                  <c:v>5.896452540747843</c:v>
                </c:pt>
                <c:pt idx="7">
                  <c:v>4.3458578542326931</c:v>
                </c:pt>
                <c:pt idx="8">
                  <c:v>7.8091106290672396</c:v>
                </c:pt>
                <c:pt idx="9">
                  <c:v>8.6519114688128784</c:v>
                </c:pt>
                <c:pt idx="10">
                  <c:v>4.629629629629628</c:v>
                </c:pt>
                <c:pt idx="11">
                  <c:v>4.6371681415929178</c:v>
                </c:pt>
                <c:pt idx="12">
                  <c:v>2.8078484438430307</c:v>
                </c:pt>
                <c:pt idx="13">
                  <c:v>6.6798288910826065</c:v>
                </c:pt>
                <c:pt idx="14">
                  <c:v>5.3670573719925896</c:v>
                </c:pt>
                <c:pt idx="15">
                  <c:v>2.7810304449648715</c:v>
                </c:pt>
                <c:pt idx="16">
                  <c:v>-0.31330105383081674</c:v>
                </c:pt>
                <c:pt idx="17">
                  <c:v>5.4571428571428493</c:v>
                </c:pt>
                <c:pt idx="18">
                  <c:v>7.4505554050392941</c:v>
                </c:pt>
                <c:pt idx="19">
                  <c:v>5.0428643469490719</c:v>
                </c:pt>
                <c:pt idx="20">
                  <c:v>3.1445031204992757</c:v>
                </c:pt>
                <c:pt idx="21">
                  <c:v>4.2820572492436648</c:v>
                </c:pt>
                <c:pt idx="22">
                  <c:v>4.7757197054228984</c:v>
                </c:pt>
                <c:pt idx="23">
                  <c:v>0.89456869009583162</c:v>
                </c:pt>
                <c:pt idx="24">
                  <c:v>-0.86552670466539805</c:v>
                </c:pt>
                <c:pt idx="25">
                  <c:v>4.9616695059625071</c:v>
                </c:pt>
                <c:pt idx="26">
                  <c:v>3.3475349969567914</c:v>
                </c:pt>
                <c:pt idx="27">
                  <c:v>3.0035335689045928</c:v>
                </c:pt>
                <c:pt idx="28">
                  <c:v>4.1547550981513304</c:v>
                </c:pt>
                <c:pt idx="29">
                  <c:v>1.4089661482159288</c:v>
                </c:pt>
                <c:pt idx="30">
                  <c:v>0.52327679538073379</c:v>
                </c:pt>
                <c:pt idx="31">
                  <c:v>-0.39490217196194166</c:v>
                </c:pt>
                <c:pt idx="32">
                  <c:v>1.5678500630744274</c:v>
                </c:pt>
                <c:pt idx="33">
                  <c:v>2.8211497515968853</c:v>
                </c:pt>
                <c:pt idx="34">
                  <c:v>2.3295944779982536</c:v>
                </c:pt>
                <c:pt idx="35">
                  <c:v>2.2934232715008385</c:v>
                </c:pt>
                <c:pt idx="36">
                  <c:v>1.4012528849324024</c:v>
                </c:pt>
                <c:pt idx="37">
                  <c:v>3.7067143553893622</c:v>
                </c:pt>
                <c:pt idx="38">
                  <c:v>3.8877567016773806</c:v>
                </c:pt>
                <c:pt idx="39">
                  <c:v>5.266334691413932</c:v>
                </c:pt>
                <c:pt idx="40">
                  <c:v>5.1032110091743021</c:v>
                </c:pt>
                <c:pt idx="41">
                  <c:v>1.9230769230769384</c:v>
                </c:pt>
                <c:pt idx="42">
                  <c:v>-0.97684999330924782</c:v>
                </c:pt>
                <c:pt idx="43">
                  <c:v>2.3918918918918841</c:v>
                </c:pt>
                <c:pt idx="44">
                  <c:v>1.5441467599313752</c:v>
                </c:pt>
                <c:pt idx="45">
                  <c:v>0.80582271900182523</c:v>
                </c:pt>
                <c:pt idx="46">
                  <c:v>1.7921609076843703</c:v>
                </c:pt>
                <c:pt idx="47">
                  <c:v>2.0139328689043667</c:v>
                </c:pt>
                <c:pt idx="48">
                  <c:v>1.887260988328765</c:v>
                </c:pt>
                <c:pt idx="49">
                  <c:v>2.9125030465513069</c:v>
                </c:pt>
                <c:pt idx="50">
                  <c:v>1.6814683244523509</c:v>
                </c:pt>
                <c:pt idx="51">
                  <c:v>-0.19797368114592429</c:v>
                </c:pt>
                <c:pt idx="52">
                  <c:v>-0.7001166861143604</c:v>
                </c:pt>
                <c:pt idx="53">
                  <c:v>1.1750881316098694</c:v>
                </c:pt>
                <c:pt idx="54">
                  <c:v>0.73170731707317138</c:v>
                </c:pt>
                <c:pt idx="55">
                  <c:v>3.8164418309696746</c:v>
                </c:pt>
                <c:pt idx="56">
                  <c:v>2.9764549089293491</c:v>
                </c:pt>
                <c:pt idx="57">
                  <c:v>0.9598792062122552</c:v>
                </c:pt>
                <c:pt idx="58">
                  <c:v>-5.6938361286187344</c:v>
                </c:pt>
                <c:pt idx="59">
                  <c:v>4.1798821930221886</c:v>
                </c:pt>
                <c:pt idx="60">
                  <c:v>3.9251929977166533</c:v>
                </c:pt>
                <c:pt idx="61">
                  <c:v>0.41849759363883354</c:v>
                </c:pt>
                <c:pt idx="62">
                  <c:v>0.43759116482600113</c:v>
                </c:pt>
                <c:pt idx="63">
                  <c:v>2.2095435684647224</c:v>
                </c:pt>
                <c:pt idx="64">
                  <c:v>1.4919313914543819</c:v>
                </c:pt>
                <c:pt idx="65">
                  <c:v>2.2299999999999986</c:v>
                </c:pt>
                <c:pt idx="66">
                  <c:v>2.6019759366135098</c:v>
                </c:pt>
                <c:pt idx="67">
                  <c:v>1.2679950424254072</c:v>
                </c:pt>
                <c:pt idx="68">
                  <c:v>0.55545095085671736</c:v>
                </c:pt>
                <c:pt idx="69">
                  <c:v>-4.9000000000000004</c:v>
                </c:pt>
                <c:pt idx="70" formatCode="General">
                  <c:v>3.1</c:v>
                </c:pt>
                <c:pt idx="71" formatCode="General">
                  <c:v>4.0999999999999996</c:v>
                </c:pt>
              </c:numCache>
            </c:numRef>
          </c:val>
          <c:smooth val="0"/>
          <c:extLst>
            <c:ext xmlns:c16="http://schemas.microsoft.com/office/drawing/2014/chart" uri="{C3380CC4-5D6E-409C-BE32-E72D297353CC}">
              <c16:uniqueId val="{00000001-5D2D-4FCA-A4AB-4401444C95F6}"/>
            </c:ext>
          </c:extLst>
        </c:ser>
        <c:ser>
          <c:idx val="1"/>
          <c:order val="1"/>
          <c:tx>
            <c:strRef>
              <c:f>BBNZ1.A.DE.N.H.0000.L!$E$6</c:f>
              <c:strCache>
                <c:ptCount val="1"/>
                <c:pt idx="0">
                  <c:v>Arbeitsproduktivität</c:v>
                </c:pt>
              </c:strCache>
            </c:strRef>
          </c:tx>
          <c:spPr>
            <a:ln w="28575" cap="rnd">
              <a:solidFill>
                <a:srgbClr val="10CF9B"/>
              </a:solidFill>
              <a:round/>
            </a:ln>
            <a:effectLst/>
          </c:spPr>
          <c:marker>
            <c:symbol val="none"/>
          </c:marker>
          <c:trendline>
            <c:spPr>
              <a:ln w="19050" cap="rnd">
                <a:solidFill>
                  <a:srgbClr val="10CF9B"/>
                </a:solidFill>
                <a:prstDash val="sysDot"/>
              </a:ln>
              <a:effectLst/>
            </c:spPr>
            <c:trendlineType val="linear"/>
            <c:dispRSqr val="0"/>
            <c:dispEq val="0"/>
          </c:trendline>
          <c:cat>
            <c:numRef>
              <c:f>BBNZ1.A.DE.N.H.0000.L!$C$7:$C$78</c:f>
              <c:numCache>
                <c:formatCode>General</c:formatCode>
                <c:ptCount val="72"/>
                <c:pt idx="0">
                  <c:v>1951</c:v>
                </c:pt>
                <c:pt idx="1">
                  <c:v>1952</c:v>
                </c:pt>
                <c:pt idx="2">
                  <c:v>1953</c:v>
                </c:pt>
                <c:pt idx="3">
                  <c:v>1954</c:v>
                </c:pt>
                <c:pt idx="4">
                  <c:v>1955</c:v>
                </c:pt>
                <c:pt idx="5">
                  <c:v>1956</c:v>
                </c:pt>
                <c:pt idx="6">
                  <c:v>1957</c:v>
                </c:pt>
                <c:pt idx="7">
                  <c:v>1958</c:v>
                </c:pt>
                <c:pt idx="8">
                  <c:v>1959</c:v>
                </c:pt>
                <c:pt idx="9">
                  <c:v>1960</c:v>
                </c:pt>
                <c:pt idx="10">
                  <c:v>1961</c:v>
                </c:pt>
                <c:pt idx="11">
                  <c:v>1962</c:v>
                </c:pt>
                <c:pt idx="12">
                  <c:v>1963</c:v>
                </c:pt>
                <c:pt idx="13">
                  <c:v>1964</c:v>
                </c:pt>
                <c:pt idx="14">
                  <c:v>1965</c:v>
                </c:pt>
                <c:pt idx="15">
                  <c:v>1966</c:v>
                </c:pt>
                <c:pt idx="16">
                  <c:v>1967</c:v>
                </c:pt>
                <c:pt idx="17">
                  <c:v>1968</c:v>
                </c:pt>
                <c:pt idx="18">
                  <c:v>1969</c:v>
                </c:pt>
                <c:pt idx="19">
                  <c:v>1970</c:v>
                </c:pt>
                <c:pt idx="20">
                  <c:v>1971</c:v>
                </c:pt>
                <c:pt idx="21">
                  <c:v>1972</c:v>
                </c:pt>
                <c:pt idx="22">
                  <c:v>1973</c:v>
                </c:pt>
                <c:pt idx="23">
                  <c:v>1974</c:v>
                </c:pt>
                <c:pt idx="24">
                  <c:v>1975</c:v>
                </c:pt>
                <c:pt idx="25">
                  <c:v>1976</c:v>
                </c:pt>
                <c:pt idx="26">
                  <c:v>1977</c:v>
                </c:pt>
                <c:pt idx="27">
                  <c:v>1978</c:v>
                </c:pt>
                <c:pt idx="28">
                  <c:v>1979</c:v>
                </c:pt>
                <c:pt idx="29">
                  <c:v>1980</c:v>
                </c:pt>
                <c:pt idx="30">
                  <c:v>1981</c:v>
                </c:pt>
                <c:pt idx="31">
                  <c:v>1982</c:v>
                </c:pt>
                <c:pt idx="32">
                  <c:v>1983</c:v>
                </c:pt>
                <c:pt idx="33">
                  <c:v>1984</c:v>
                </c:pt>
                <c:pt idx="34">
                  <c:v>1985</c:v>
                </c:pt>
                <c:pt idx="35">
                  <c:v>1986</c:v>
                </c:pt>
                <c:pt idx="36">
                  <c:v>1987</c:v>
                </c:pt>
                <c:pt idx="37">
                  <c:v>1988</c:v>
                </c:pt>
                <c:pt idx="38">
                  <c:v>1989</c:v>
                </c:pt>
                <c:pt idx="39">
                  <c:v>1990</c:v>
                </c:pt>
                <c:pt idx="40">
                  <c:v>1991</c:v>
                </c:pt>
                <c:pt idx="41">
                  <c:v>1992</c:v>
                </c:pt>
                <c:pt idx="42">
                  <c:v>1993</c:v>
                </c:pt>
                <c:pt idx="43">
                  <c:v>1994</c:v>
                </c:pt>
                <c:pt idx="44">
                  <c:v>1995</c:v>
                </c:pt>
                <c:pt idx="45">
                  <c:v>1996</c:v>
                </c:pt>
                <c:pt idx="46">
                  <c:v>1997</c:v>
                </c:pt>
                <c:pt idx="47">
                  <c:v>1998</c:v>
                </c:pt>
                <c:pt idx="48">
                  <c:v>1999</c:v>
                </c:pt>
                <c:pt idx="49">
                  <c:v>2000</c:v>
                </c:pt>
                <c:pt idx="50">
                  <c:v>2001</c:v>
                </c:pt>
                <c:pt idx="51">
                  <c:v>2002</c:v>
                </c:pt>
                <c:pt idx="52">
                  <c:v>2003</c:v>
                </c:pt>
                <c:pt idx="53">
                  <c:v>2004</c:v>
                </c:pt>
                <c:pt idx="54">
                  <c:v>2005</c:v>
                </c:pt>
                <c:pt idx="55">
                  <c:v>2006</c:v>
                </c:pt>
                <c:pt idx="56">
                  <c:v>2007</c:v>
                </c:pt>
                <c:pt idx="57">
                  <c:v>2008</c:v>
                </c:pt>
                <c:pt idx="58">
                  <c:v>2009</c:v>
                </c:pt>
                <c:pt idx="59">
                  <c:v>2010</c:v>
                </c:pt>
                <c:pt idx="60">
                  <c:v>2011</c:v>
                </c:pt>
                <c:pt idx="61">
                  <c:v>2012</c:v>
                </c:pt>
                <c:pt idx="62">
                  <c:v>2013</c:v>
                </c:pt>
                <c:pt idx="63">
                  <c:v>2014</c:v>
                </c:pt>
                <c:pt idx="64">
                  <c:v>2015</c:v>
                </c:pt>
                <c:pt idx="65">
                  <c:v>2016</c:v>
                </c:pt>
                <c:pt idx="66">
                  <c:v>2017</c:v>
                </c:pt>
                <c:pt idx="67">
                  <c:v>2018</c:v>
                </c:pt>
                <c:pt idx="68">
                  <c:v>2019</c:v>
                </c:pt>
                <c:pt idx="69">
                  <c:v>2020</c:v>
                </c:pt>
                <c:pt idx="70">
                  <c:v>2021</c:v>
                </c:pt>
                <c:pt idx="71">
                  <c:v>2022</c:v>
                </c:pt>
              </c:numCache>
            </c:numRef>
          </c:cat>
          <c:val>
            <c:numRef>
              <c:f>BBNZ1.A.DE.N.H.0000.L!$E$7:$E$78</c:f>
              <c:numCache>
                <c:formatCode>General</c:formatCode>
                <c:ptCount val="72"/>
                <c:pt idx="41" formatCode="0.0">
                  <c:v>2.5501159143597407</c:v>
                </c:pt>
                <c:pt idx="42" formatCode="0.0">
                  <c:v>1.941489361702109</c:v>
                </c:pt>
                <c:pt idx="43" formatCode="0.0">
                  <c:v>2.582833289851294</c:v>
                </c:pt>
                <c:pt idx="44" formatCode="0.0">
                  <c:v>1.5132248219735578</c:v>
                </c:pt>
                <c:pt idx="45" formatCode="0.0">
                  <c:v>1.6785669547789039</c:v>
                </c:pt>
                <c:pt idx="46" formatCode="0.0">
                  <c:v>2.4516446963163574</c:v>
                </c:pt>
                <c:pt idx="47" formatCode="0.0">
                  <c:v>1.0221260221260353</c:v>
                </c:pt>
                <c:pt idx="48" formatCode="0.0">
                  <c:v>1.1427211046303842</c:v>
                </c:pt>
                <c:pt idx="49" formatCode="0.0">
                  <c:v>2.4714605154760427</c:v>
                </c:pt>
                <c:pt idx="50" formatCode="0.0">
                  <c:v>2.5037326289192752</c:v>
                </c:pt>
                <c:pt idx="51" formatCode="0.0">
                  <c:v>0.94117647058824527</c:v>
                </c:pt>
                <c:pt idx="52" formatCode="0.0">
                  <c:v>0.75480075480074404</c:v>
                </c:pt>
                <c:pt idx="53" formatCode="0.0">
                  <c:v>0.92541588630605798</c:v>
                </c:pt>
                <c:pt idx="54" formatCode="0.0">
                  <c:v>1.5718807990394046</c:v>
                </c:pt>
                <c:pt idx="55" formatCode="0.0">
                  <c:v>1.6012896292316059</c:v>
                </c:pt>
                <c:pt idx="56" formatCode="0.0">
                  <c:v>1.1846837317537551</c:v>
                </c:pt>
                <c:pt idx="57" formatCode="0.0">
                  <c:v>2.0907380305268397E-2</c:v>
                </c:pt>
                <c:pt idx="58" formatCode="0.0">
                  <c:v>-3.0100334448160626</c:v>
                </c:pt>
                <c:pt idx="59" formatCode="0.0">
                  <c:v>2.3060344827586121</c:v>
                </c:pt>
                <c:pt idx="60" formatCode="0.0">
                  <c:v>2.5911101748472776</c:v>
                </c:pt>
                <c:pt idx="61" formatCode="0.0">
                  <c:v>0.62628336755645719</c:v>
                </c:pt>
                <c:pt idx="62" formatCode="0.0">
                  <c:v>0.46933986327926114</c:v>
                </c:pt>
                <c:pt idx="63" formatCode="0.0">
                  <c:v>1.0460038590433651</c:v>
                </c:pt>
                <c:pt idx="64" formatCode="0.0">
                  <c:v>0.50251256281406143</c:v>
                </c:pt>
                <c:pt idx="65" formatCode="0.0">
                  <c:v>1.3600000000000056</c:v>
                </c:pt>
                <c:pt idx="66" formatCode="0.0">
                  <c:v>1.687056037884771</c:v>
                </c:pt>
                <c:pt idx="67" formatCode="0.0">
                  <c:v>4.8510720869332502E-2</c:v>
                </c:pt>
                <c:pt idx="68" formatCode="0.0">
                  <c:v>-3.8789759503499166E-2</c:v>
                </c:pt>
                <c:pt idx="69" formatCode="0.0">
                  <c:v>-0.2</c:v>
                </c:pt>
                <c:pt idx="70">
                  <c:v>1.2</c:v>
                </c:pt>
                <c:pt idx="71">
                  <c:v>1.7</c:v>
                </c:pt>
              </c:numCache>
            </c:numRef>
          </c:val>
          <c:smooth val="0"/>
          <c:extLst>
            <c:ext xmlns:c16="http://schemas.microsoft.com/office/drawing/2014/chart" uri="{C3380CC4-5D6E-409C-BE32-E72D297353CC}">
              <c16:uniqueId val="{00000003-5D2D-4FCA-A4AB-4401444C95F6}"/>
            </c:ext>
          </c:extLst>
        </c:ser>
        <c:dLbls>
          <c:showLegendKey val="0"/>
          <c:showVal val="0"/>
          <c:showCatName val="0"/>
          <c:showSerName val="0"/>
          <c:showPercent val="0"/>
          <c:showBubbleSize val="0"/>
        </c:dLbls>
        <c:smooth val="0"/>
        <c:axId val="743530560"/>
        <c:axId val="626287744"/>
      </c:lineChart>
      <c:catAx>
        <c:axId val="743530560"/>
        <c:scaling>
          <c:orientation val="minMax"/>
        </c:scaling>
        <c:delete val="0"/>
        <c:axPos val="b"/>
        <c:numFmt formatCode="General" sourceLinked="1"/>
        <c:majorTickMark val="in"/>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626287744"/>
        <c:crosses val="autoZero"/>
        <c:auto val="1"/>
        <c:lblAlgn val="ctr"/>
        <c:lblOffset val="100"/>
        <c:noMultiLvlLbl val="0"/>
      </c:catAx>
      <c:valAx>
        <c:axId val="626287744"/>
        <c:scaling>
          <c:orientation val="minMax"/>
          <c:max val="12"/>
          <c:min val="-6"/>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743530560"/>
        <c:crosses val="autoZero"/>
        <c:crossBetween val="between"/>
      </c:valAx>
      <c:spPr>
        <a:noFill/>
        <a:ln>
          <a:noFill/>
        </a:ln>
        <a:effectLst/>
      </c:spPr>
    </c:plotArea>
    <c:legend>
      <c:legendPos val="b"/>
      <c:layout>
        <c:manualLayout>
          <c:xMode val="edge"/>
          <c:yMode val="edge"/>
          <c:x val="0.26801946375931424"/>
          <c:y val="5.9838885528432563E-2"/>
          <c:w val="0.68225358128895575"/>
          <c:h val="0.1065045295873364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745050343402583E-2"/>
          <c:y val="3.2490090598524243E-2"/>
          <c:w val="0.92161102326117561"/>
          <c:h val="0.7577023576138554"/>
        </c:manualLayout>
      </c:layout>
      <c:lineChart>
        <c:grouping val="standard"/>
        <c:varyColors val="0"/>
        <c:ser>
          <c:idx val="0"/>
          <c:order val="0"/>
          <c:tx>
            <c:strRef>
              <c:f>'Data Staat Anlageinvestitionen'!$J$36</c:f>
              <c:strCache>
                <c:ptCount val="1"/>
                <c:pt idx="0">
                  <c:v>Staat</c:v>
                </c:pt>
              </c:strCache>
            </c:strRef>
          </c:tx>
          <c:spPr>
            <a:ln w="28575" cap="rnd">
              <a:solidFill>
                <a:schemeClr val="accent1"/>
              </a:solidFill>
              <a:round/>
            </a:ln>
            <a:effectLst/>
          </c:spPr>
          <c:marker>
            <c:symbol val="none"/>
          </c:marker>
          <c:cat>
            <c:numRef>
              <c:f>'Data Staat Anlageinvestitionen'!$I$37:$I$65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Anlageinvestitionen'!$J$37:$J$65</c:f>
              <c:numCache>
                <c:formatCode>0.0</c:formatCode>
                <c:ptCount val="29"/>
                <c:pt idx="0">
                  <c:v>0.75539160045402953</c:v>
                </c:pt>
                <c:pt idx="1">
                  <c:v>0.87159089573810555</c:v>
                </c:pt>
                <c:pt idx="2">
                  <c:v>0.67017345464306721</c:v>
                </c:pt>
                <c:pt idx="3">
                  <c:v>0.53510426061053262</c:v>
                </c:pt>
                <c:pt idx="4">
                  <c:v>0.26438158776740334</c:v>
                </c:pt>
                <c:pt idx="5">
                  <c:v>0.19819088363572016</c:v>
                </c:pt>
                <c:pt idx="6">
                  <c:v>4.4259745557453531E-2</c:v>
                </c:pt>
                <c:pt idx="7">
                  <c:v>6.7413945453281846E-2</c:v>
                </c:pt>
                <c:pt idx="8">
                  <c:v>0.17829743430380485</c:v>
                </c:pt>
                <c:pt idx="9">
                  <c:v>0.12815953799980084</c:v>
                </c:pt>
                <c:pt idx="10">
                  <c:v>0.10830640632623566</c:v>
                </c:pt>
                <c:pt idx="11">
                  <c:v>4.4401579531599733E-2</c:v>
                </c:pt>
                <c:pt idx="12">
                  <c:v>-3.4274293827461937E-2</c:v>
                </c:pt>
                <c:pt idx="13">
                  <c:v>-0.18784364337110832</c:v>
                </c:pt>
                <c:pt idx="14">
                  <c:v>-0.19940480092295187</c:v>
                </c:pt>
                <c:pt idx="15">
                  <c:v>-4.0669495362838981E-2</c:v>
                </c:pt>
                <c:pt idx="16">
                  <c:v>-0.10953971714908683</c:v>
                </c:pt>
                <c:pt idx="17">
                  <c:v>-6.2831583866420062E-3</c:v>
                </c:pt>
                <c:pt idx="18">
                  <c:v>0.1125635290894743</c:v>
                </c:pt>
                <c:pt idx="19">
                  <c:v>0.13422243019809704</c:v>
                </c:pt>
                <c:pt idx="20">
                  <c:v>0.12102941831628031</c:v>
                </c:pt>
                <c:pt idx="21">
                  <c:v>-2.9286310107055305E-2</c:v>
                </c:pt>
                <c:pt idx="22">
                  <c:v>-8.1064257385241964E-2</c:v>
                </c:pt>
                <c:pt idx="23">
                  <c:v>-0.13267610156348744</c:v>
                </c:pt>
                <c:pt idx="24">
                  <c:v>-7.2004969962130475E-2</c:v>
                </c:pt>
                <c:pt idx="25">
                  <c:v>-2.5520457837013596E-3</c:v>
                </c:pt>
                <c:pt idx="26">
                  <c:v>4.2118373181670374E-2</c:v>
                </c:pt>
                <c:pt idx="27">
                  <c:v>0.13362491471542512</c:v>
                </c:pt>
                <c:pt idx="28">
                  <c:v>0.17845493686667344</c:v>
                </c:pt>
              </c:numCache>
            </c:numRef>
          </c:val>
          <c:smooth val="0"/>
          <c:extLst>
            <c:ext xmlns:c16="http://schemas.microsoft.com/office/drawing/2014/chart" uri="{C3380CC4-5D6E-409C-BE32-E72D297353CC}">
              <c16:uniqueId val="{00000000-40B7-4DC3-9AD9-017B6D2E37DA}"/>
            </c:ext>
          </c:extLst>
        </c:ser>
        <c:ser>
          <c:idx val="1"/>
          <c:order val="1"/>
          <c:tx>
            <c:strRef>
              <c:f>'Data Staat Anlageinvestitionen'!$K$36</c:f>
              <c:strCache>
                <c:ptCount val="1"/>
                <c:pt idx="0">
                  <c:v>Gebietsk.</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'Data Staat Anlageinvestitionen'!$I$37:$I$65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Anlageinvestitionen'!$K$37:$K$65</c:f>
            </c:numRef>
          </c:val>
          <c:smooth val="0"/>
          <c:extLst>
            <c:ext xmlns:c16="http://schemas.microsoft.com/office/drawing/2014/chart" uri="{C3380CC4-5D6E-409C-BE32-E72D297353CC}">
              <c16:uniqueId val="{00000001-40B7-4DC3-9AD9-017B6D2E37DA}"/>
            </c:ext>
          </c:extLst>
        </c:ser>
        <c:ser>
          <c:idx val="2"/>
          <c:order val="2"/>
          <c:tx>
            <c:strRef>
              <c:f>'Data Staat Anlageinvestitionen'!$L$36</c:f>
              <c:strCache>
                <c:ptCount val="1"/>
                <c:pt idx="0">
                  <c:v>Bund</c:v>
                </c:pt>
              </c:strCache>
            </c:strRef>
          </c:tx>
          <c:spPr>
            <a:ln w="28575" cap="rnd">
              <a:solidFill>
                <a:schemeClr val="accent3"/>
              </a:solidFill>
              <a:round/>
            </a:ln>
            <a:effectLst/>
          </c:spPr>
          <c:marker>
            <c:symbol val="none"/>
          </c:marker>
          <c:cat>
            <c:numRef>
              <c:f>'Data Staat Anlageinvestitionen'!$I$37:$I$65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Anlageinvestitionen'!$L$37:$L$65</c:f>
              <c:numCache>
                <c:formatCode>0.0</c:formatCode>
                <c:ptCount val="29"/>
                <c:pt idx="0">
                  <c:v>-1.8917896329928047E-2</c:v>
                </c:pt>
                <c:pt idx="1">
                  <c:v>-7.2265372548558152E-3</c:v>
                </c:pt>
                <c:pt idx="2">
                  <c:v>-4.6147959037974959E-2</c:v>
                </c:pt>
                <c:pt idx="3">
                  <c:v>-9.4449454783963285E-2</c:v>
                </c:pt>
                <c:pt idx="4">
                  <c:v>-8.6878038224225546E-2</c:v>
                </c:pt>
                <c:pt idx="5">
                  <c:v>-9.6961558879555196E-2</c:v>
                </c:pt>
                <c:pt idx="6">
                  <c:v>-0.13492083726385015</c:v>
                </c:pt>
                <c:pt idx="7">
                  <c:v>-5.157812174223847E-2</c:v>
                </c:pt>
                <c:pt idx="8">
                  <c:v>4.0447103152251987E-2</c:v>
                </c:pt>
                <c:pt idx="9">
                  <c:v>3.7931050832355843E-4</c:v>
                </c:pt>
                <c:pt idx="10">
                  <c:v>5.6615758513076956E-3</c:v>
                </c:pt>
                <c:pt idx="11">
                  <c:v>-8.7802303786873055E-3</c:v>
                </c:pt>
                <c:pt idx="12">
                  <c:v>2.292489046243177E-2</c:v>
                </c:pt>
                <c:pt idx="13">
                  <c:v>-7.8231352651026691E-3</c:v>
                </c:pt>
                <c:pt idx="14">
                  <c:v>7.3591427734878534E-2</c:v>
                </c:pt>
                <c:pt idx="15">
                  <c:v>0.14251094302916464</c:v>
                </c:pt>
                <c:pt idx="16">
                  <c:v>2.3244183953111591E-2</c:v>
                </c:pt>
                <c:pt idx="17">
                  <c:v>5.8708261175186266E-2</c:v>
                </c:pt>
                <c:pt idx="18">
                  <c:v>0.14453762271387283</c:v>
                </c:pt>
                <c:pt idx="19">
                  <c:v>0.1710341600374356</c:v>
                </c:pt>
                <c:pt idx="20">
                  <c:v>0.18358603483865232</c:v>
                </c:pt>
                <c:pt idx="21">
                  <c:v>0.15251465226149336</c:v>
                </c:pt>
                <c:pt idx="22">
                  <c:v>9.9631849467337774E-2</c:v>
                </c:pt>
                <c:pt idx="23">
                  <c:v>4.3075325456116836E-2</c:v>
                </c:pt>
                <c:pt idx="24">
                  <c:v>6.2851515772359881E-2</c:v>
                </c:pt>
                <c:pt idx="25">
                  <c:v>9.0948531616657294E-2</c:v>
                </c:pt>
                <c:pt idx="26">
                  <c:v>0.15822765394832902</c:v>
                </c:pt>
                <c:pt idx="27">
                  <c:v>0.18114592674911581</c:v>
                </c:pt>
                <c:pt idx="28">
                  <c:v>0.14235804061988083</c:v>
                </c:pt>
              </c:numCache>
            </c:numRef>
          </c:val>
          <c:smooth val="0"/>
          <c:extLst>
            <c:ext xmlns:c16="http://schemas.microsoft.com/office/drawing/2014/chart" uri="{C3380CC4-5D6E-409C-BE32-E72D297353CC}">
              <c16:uniqueId val="{00000002-40B7-4DC3-9AD9-017B6D2E37DA}"/>
            </c:ext>
          </c:extLst>
        </c:ser>
        <c:ser>
          <c:idx val="3"/>
          <c:order val="3"/>
          <c:tx>
            <c:strRef>
              <c:f>'Data Staat Anlageinvestitionen'!$M$36</c:f>
              <c:strCache>
                <c:ptCount val="1"/>
                <c:pt idx="0">
                  <c:v>Länder</c:v>
                </c:pt>
              </c:strCache>
            </c:strRef>
          </c:tx>
          <c:spPr>
            <a:ln w="28575" cap="rnd">
              <a:solidFill>
                <a:schemeClr val="accent4"/>
              </a:solidFill>
              <a:round/>
            </a:ln>
            <a:effectLst/>
          </c:spPr>
          <c:marker>
            <c:symbol val="none"/>
          </c:marker>
          <c:cat>
            <c:numRef>
              <c:f>'Data Staat Anlageinvestitionen'!$I$37:$I$65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Anlageinvestitionen'!$M$37:$M$65</c:f>
              <c:numCache>
                <c:formatCode>0.0</c:formatCode>
                <c:ptCount val="29"/>
                <c:pt idx="0">
                  <c:v>0.2088535754824063</c:v>
                </c:pt>
                <c:pt idx="1">
                  <c:v>0.23806446306240675</c:v>
                </c:pt>
                <c:pt idx="2">
                  <c:v>0.17551074025210039</c:v>
                </c:pt>
                <c:pt idx="3">
                  <c:v>0.19141318903555529</c:v>
                </c:pt>
                <c:pt idx="4">
                  <c:v>4.6341991227746203E-2</c:v>
                </c:pt>
                <c:pt idx="5">
                  <c:v>0.10305093214252278</c:v>
                </c:pt>
                <c:pt idx="6">
                  <c:v>8.714274787752091E-2</c:v>
                </c:pt>
                <c:pt idx="7">
                  <c:v>7.5902741235690754E-2</c:v>
                </c:pt>
                <c:pt idx="8">
                  <c:v>7.3173810864878577E-2</c:v>
                </c:pt>
                <c:pt idx="9">
                  <c:v>7.899141335836786E-2</c:v>
                </c:pt>
                <c:pt idx="10">
                  <c:v>7.1667265044602219E-2</c:v>
                </c:pt>
                <c:pt idx="11">
                  <c:v>8.3935362946518113E-2</c:v>
                </c:pt>
                <c:pt idx="12">
                  <c:v>7.7184986231500746E-2</c:v>
                </c:pt>
                <c:pt idx="13">
                  <c:v>2.5325742976857701E-2</c:v>
                </c:pt>
                <c:pt idx="14">
                  <c:v>-3.2032373236143649E-2</c:v>
                </c:pt>
                <c:pt idx="15">
                  <c:v>3.8992402770558071E-3</c:v>
                </c:pt>
                <c:pt idx="16">
                  <c:v>4.6248324698445774E-2</c:v>
                </c:pt>
                <c:pt idx="17">
                  <c:v>0.1160813511932111</c:v>
                </c:pt>
                <c:pt idx="18">
                  <c:v>0.16600360628524</c:v>
                </c:pt>
                <c:pt idx="19">
                  <c:v>0.11788332553423811</c:v>
                </c:pt>
                <c:pt idx="20">
                  <c:v>0.14100298489731064</c:v>
                </c:pt>
                <c:pt idx="21">
                  <c:v>9.605472606008067E-2</c:v>
                </c:pt>
                <c:pt idx="22">
                  <c:v>6.9148273960908418E-2</c:v>
                </c:pt>
                <c:pt idx="23">
                  <c:v>6.7226201822076184E-2</c:v>
                </c:pt>
                <c:pt idx="24">
                  <c:v>0.11169196809178566</c:v>
                </c:pt>
                <c:pt idx="25">
                  <c:v>0.13111135213765746</c:v>
                </c:pt>
                <c:pt idx="26">
                  <c:v>0.11209070328173601</c:v>
                </c:pt>
                <c:pt idx="27">
                  <c:v>9.3403368480012933E-2</c:v>
                </c:pt>
                <c:pt idx="28">
                  <c:v>0.10829068874037785</c:v>
                </c:pt>
              </c:numCache>
            </c:numRef>
          </c:val>
          <c:smooth val="0"/>
          <c:extLst>
            <c:ext xmlns:c16="http://schemas.microsoft.com/office/drawing/2014/chart" uri="{C3380CC4-5D6E-409C-BE32-E72D297353CC}">
              <c16:uniqueId val="{00000003-40B7-4DC3-9AD9-017B6D2E37DA}"/>
            </c:ext>
          </c:extLst>
        </c:ser>
        <c:ser>
          <c:idx val="4"/>
          <c:order val="4"/>
          <c:tx>
            <c:strRef>
              <c:f>'Data Staat Anlageinvestitionen'!$N$36</c:f>
              <c:strCache>
                <c:ptCount val="1"/>
                <c:pt idx="0">
                  <c:v>Kommunen</c:v>
                </c:pt>
              </c:strCache>
            </c:strRef>
          </c:tx>
          <c:spPr>
            <a:ln w="28575" cap="rnd">
              <a:solidFill>
                <a:schemeClr val="accent5"/>
              </a:solidFill>
              <a:round/>
            </a:ln>
            <a:effectLst/>
          </c:spPr>
          <c:marker>
            <c:symbol val="none"/>
          </c:marker>
          <c:cat>
            <c:numRef>
              <c:f>'Data Staat Anlageinvestitionen'!$I$37:$I$65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Anlageinvestitionen'!$N$37:$N$65</c:f>
              <c:numCache>
                <c:formatCode>0.0</c:formatCode>
                <c:ptCount val="29"/>
                <c:pt idx="0">
                  <c:v>0.53329549754067362</c:v>
                </c:pt>
                <c:pt idx="1">
                  <c:v>0.60103639119654961</c:v>
                </c:pt>
                <c:pt idx="2">
                  <c:v>0.49888913638206844</c:v>
                </c:pt>
                <c:pt idx="3">
                  <c:v>0.40326856330791738</c:v>
                </c:pt>
                <c:pt idx="4">
                  <c:v>0.24121059215353058</c:v>
                </c:pt>
                <c:pt idx="5">
                  <c:v>0.14755019829497576</c:v>
                </c:pt>
                <c:pt idx="6">
                  <c:v>8.010606021976921E-2</c:v>
                </c:pt>
                <c:pt idx="7">
                  <c:v>3.6089792595387228E-2</c:v>
                </c:pt>
                <c:pt idx="8">
                  <c:v>5.9092586478140335E-2</c:v>
                </c:pt>
                <c:pt idx="9">
                  <c:v>4.7318985913356142E-2</c:v>
                </c:pt>
                <c:pt idx="10">
                  <c:v>3.0471245638745356E-2</c:v>
                </c:pt>
                <c:pt idx="11">
                  <c:v>-3.0435099084672259E-2</c:v>
                </c:pt>
                <c:pt idx="12">
                  <c:v>-0.1284155599867963</c:v>
                </c:pt>
                <c:pt idx="13">
                  <c:v>-0.19986563654685943</c:v>
                </c:pt>
                <c:pt idx="14">
                  <c:v>-0.23987134610258221</c:v>
                </c:pt>
                <c:pt idx="15">
                  <c:v>-0.16754154996897369</c:v>
                </c:pt>
                <c:pt idx="16">
                  <c:v>-0.15934868276289743</c:v>
                </c:pt>
                <c:pt idx="17">
                  <c:v>-0.16776032892334153</c:v>
                </c:pt>
                <c:pt idx="18">
                  <c:v>-0.17966006059540485</c:v>
                </c:pt>
                <c:pt idx="19">
                  <c:v>-0.13827795975666812</c:v>
                </c:pt>
                <c:pt idx="20">
                  <c:v>-0.1916051619418162</c:v>
                </c:pt>
                <c:pt idx="21">
                  <c:v>-0.2669643865355823</c:v>
                </c:pt>
                <c:pt idx="22">
                  <c:v>-0.24223237946182419</c:v>
                </c:pt>
                <c:pt idx="23">
                  <c:v>-0.23956166330194048</c:v>
                </c:pt>
                <c:pt idx="24">
                  <c:v>-0.23713063994871381</c:v>
                </c:pt>
                <c:pt idx="25">
                  <c:v>-0.21284061836069323</c:v>
                </c:pt>
                <c:pt idx="26">
                  <c:v>-0.21596019460958432</c:v>
                </c:pt>
                <c:pt idx="27">
                  <c:v>-0.13124141567925229</c:v>
                </c:pt>
                <c:pt idx="28">
                  <c:v>-6.091532450964729E-2</c:v>
                </c:pt>
              </c:numCache>
            </c:numRef>
          </c:val>
          <c:smooth val="0"/>
          <c:extLst>
            <c:ext xmlns:c16="http://schemas.microsoft.com/office/drawing/2014/chart" uri="{C3380CC4-5D6E-409C-BE32-E72D297353CC}">
              <c16:uniqueId val="{00000004-40B7-4DC3-9AD9-017B6D2E37DA}"/>
            </c:ext>
          </c:extLst>
        </c:ser>
        <c:dLbls>
          <c:showLegendKey val="0"/>
          <c:showVal val="0"/>
          <c:showCatName val="0"/>
          <c:showSerName val="0"/>
          <c:showPercent val="0"/>
          <c:showBubbleSize val="0"/>
        </c:dLbls>
        <c:smooth val="0"/>
        <c:axId val="827276783"/>
        <c:axId val="460371455"/>
      </c:lineChart>
      <c:catAx>
        <c:axId val="82727678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0371455"/>
        <c:crosses val="autoZero"/>
        <c:auto val="1"/>
        <c:lblAlgn val="ctr"/>
        <c:lblOffset val="100"/>
        <c:noMultiLvlLbl val="0"/>
      </c:catAx>
      <c:valAx>
        <c:axId val="460371455"/>
        <c:scaling>
          <c:orientation val="minMax"/>
          <c:max val="0.9"/>
          <c:min val="-0.30000000000000004"/>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827276783"/>
        <c:crosses val="autoZero"/>
        <c:crossBetween val="between"/>
        <c:majorUnit val="0.1"/>
      </c:valAx>
      <c:spPr>
        <a:noFill/>
        <a:ln>
          <a:noFill/>
        </a:ln>
        <a:effectLst/>
      </c:spPr>
    </c:plotArea>
    <c:legend>
      <c:legendPos val="b"/>
      <c:layout>
        <c:manualLayout>
          <c:xMode val="edge"/>
          <c:yMode val="edge"/>
          <c:x val="0.55014395416672079"/>
          <c:y val="0.12796846146847127"/>
          <c:w val="0.21897986188693783"/>
          <c:h val="0.2102691020272537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963207216426468E-2"/>
          <c:y val="3.751705320600273E-2"/>
          <c:w val="0.89456266522641348"/>
          <c:h val="0.79636338233386228"/>
        </c:manualLayout>
      </c:layout>
      <c:lineChart>
        <c:grouping val="standard"/>
        <c:varyColors val="0"/>
        <c:ser>
          <c:idx val="0"/>
          <c:order val="0"/>
          <c:tx>
            <c:strRef>
              <c:f>'Daten öff Inv GebKörp'!$D$598:$Z$598</c:f>
              <c:strCache>
                <c:ptCount val="23"/>
                <c:pt idx="0">
                  <c:v>Bruttoanlageinv.</c:v>
                </c:pt>
              </c:strCache>
            </c:strRef>
          </c:tx>
          <c:spPr>
            <a:ln w="28575" cap="rnd">
              <a:solidFill>
                <a:schemeClr val="accent1"/>
              </a:solidFill>
              <a:round/>
            </a:ln>
            <a:effectLst/>
          </c:spPr>
          <c:marker>
            <c:symbol val="none"/>
          </c:marker>
          <c:cat>
            <c:numRef>
              <c:f>'Daten öff Inv GebKörp'!$AA$597:$BC$597</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2017</c:v>
                </c:pt>
                <c:pt idx="26">
                  <c:v>2018</c:v>
                </c:pt>
                <c:pt idx="27">
                  <c:v>2019</c:v>
                </c:pt>
              </c:numCache>
            </c:numRef>
          </c:cat>
          <c:val>
            <c:numRef>
              <c:f>'Daten öff Inv GebKörp'!$AA$598:$BC$598</c:f>
              <c:numCache>
                <c:formatCode>#,##0.0_ ;\-#,##0.0\ </c:formatCode>
                <c:ptCount val="28"/>
                <c:pt idx="0">
                  <c:v>51.191134599233912</c:v>
                </c:pt>
                <c:pt idx="1">
                  <c:v>52.094569634281484</c:v>
                </c:pt>
                <c:pt idx="2">
                  <c:v>52.449594874693808</c:v>
                </c:pt>
                <c:pt idx="3">
                  <c:v>51.878234631323636</c:v>
                </c:pt>
                <c:pt idx="4">
                  <c:v>52.021327557119946</c:v>
                </c:pt>
                <c:pt idx="5">
                  <c:v>49.299203929539296</c:v>
                </c:pt>
                <c:pt idx="6">
                  <c:v>49.230769230769241</c:v>
                </c:pt>
                <c:pt idx="7">
                  <c:v>47.007347296852721</c:v>
                </c:pt>
                <c:pt idx="8">
                  <c:v>45.705642237002969</c:v>
                </c:pt>
                <c:pt idx="9">
                  <c:v>46.25628453899531</c:v>
                </c:pt>
                <c:pt idx="10">
                  <c:v>46.113249720601019</c:v>
                </c:pt>
                <c:pt idx="11">
                  <c:v>44.67464993980866</c:v>
                </c:pt>
                <c:pt idx="12">
                  <c:v>41.503204083849241</c:v>
                </c:pt>
                <c:pt idx="13">
                  <c:v>41.0006497725796</c:v>
                </c:pt>
                <c:pt idx="14">
                  <c:v>39.172963701265587</c:v>
                </c:pt>
                <c:pt idx="15">
                  <c:v>39.131605659478382</c:v>
                </c:pt>
                <c:pt idx="16">
                  <c:v>41.337516918912264</c:v>
                </c:pt>
                <c:pt idx="17">
                  <c:v>39.06432528168218</c:v>
                </c:pt>
                <c:pt idx="18">
                  <c:v>36.656932276456679</c:v>
                </c:pt>
                <c:pt idx="19">
                  <c:v>37.470322688513619</c:v>
                </c:pt>
                <c:pt idx="20">
                  <c:v>34.866440019426904</c:v>
                </c:pt>
                <c:pt idx="21">
                  <c:v>33.521098593427105</c:v>
                </c:pt>
                <c:pt idx="22">
                  <c:v>35.044986827061692</c:v>
                </c:pt>
                <c:pt idx="23">
                  <c:v>35.510860020875093</c:v>
                </c:pt>
                <c:pt idx="24">
                  <c:v>34.000281368702417</c:v>
                </c:pt>
                <c:pt idx="25">
                  <c:v>32.225078075339248</c:v>
                </c:pt>
                <c:pt idx="26">
                  <c:v>34.880170966264693</c:v>
                </c:pt>
                <c:pt idx="27">
                  <c:v>37.370821205943692</c:v>
                </c:pt>
              </c:numCache>
            </c:numRef>
          </c:val>
          <c:smooth val="0"/>
          <c:extLst>
            <c:ext xmlns:c16="http://schemas.microsoft.com/office/drawing/2014/chart" uri="{C3380CC4-5D6E-409C-BE32-E72D297353CC}">
              <c16:uniqueId val="{00000000-6CF2-44FA-8062-83391ED6473D}"/>
            </c:ext>
          </c:extLst>
        </c:ser>
        <c:ser>
          <c:idx val="1"/>
          <c:order val="1"/>
          <c:tx>
            <c:strRef>
              <c:f>'Daten öff Inv GebKörp'!$D$599:$Z$599</c:f>
              <c:strCache>
                <c:ptCount val="23"/>
                <c:pt idx="0">
                  <c:v>Sachanlagen</c:v>
                </c:pt>
              </c:strCache>
            </c:strRef>
          </c:tx>
          <c:spPr>
            <a:ln w="28575" cap="rnd">
              <a:solidFill>
                <a:schemeClr val="accent2"/>
              </a:solidFill>
              <a:round/>
            </a:ln>
            <a:effectLst/>
          </c:spPr>
          <c:marker>
            <c:symbol val="none"/>
          </c:marker>
          <c:cat>
            <c:numRef>
              <c:f>'Daten öff Inv GebKörp'!$AA$597:$BC$597</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2017</c:v>
                </c:pt>
                <c:pt idx="26">
                  <c:v>2018</c:v>
                </c:pt>
                <c:pt idx="27">
                  <c:v>2019</c:v>
                </c:pt>
              </c:numCache>
            </c:numRef>
          </c:cat>
          <c:val>
            <c:numRef>
              <c:f>'Daten öff Inv GebKörp'!$AA$599:$BC$599</c:f>
              <c:numCache>
                <c:formatCode>#,##0.0_ ;\-#,##0.0\ </c:formatCode>
                <c:ptCount val="28"/>
                <c:pt idx="0">
                  <c:v>60.219361457849871</c:v>
                </c:pt>
                <c:pt idx="1">
                  <c:v>60.615431520721266</c:v>
                </c:pt>
                <c:pt idx="2">
                  <c:v>61.232821702659301</c:v>
                </c:pt>
                <c:pt idx="3">
                  <c:v>60.780394739830555</c:v>
                </c:pt>
                <c:pt idx="4">
                  <c:v>62.4055944055944</c:v>
                </c:pt>
                <c:pt idx="5">
                  <c:v>59.393277704125389</c:v>
                </c:pt>
                <c:pt idx="6">
                  <c:v>59.819506540818026</c:v>
                </c:pt>
                <c:pt idx="7">
                  <c:v>57.230676757465638</c:v>
                </c:pt>
                <c:pt idx="8">
                  <c:v>55.001275835672367</c:v>
                </c:pt>
                <c:pt idx="9">
                  <c:v>55.939497010925585</c:v>
                </c:pt>
                <c:pt idx="10">
                  <c:v>56.07462146659087</c:v>
                </c:pt>
                <c:pt idx="11">
                  <c:v>54.847401557998076</c:v>
                </c:pt>
                <c:pt idx="12">
                  <c:v>51.717679944095039</c:v>
                </c:pt>
                <c:pt idx="13">
                  <c:v>52.012657072443481</c:v>
                </c:pt>
                <c:pt idx="14">
                  <c:v>49.632017517182661</c:v>
                </c:pt>
                <c:pt idx="15">
                  <c:v>49.063087248322148</c:v>
                </c:pt>
                <c:pt idx="16">
                  <c:v>52.503433973443933</c:v>
                </c:pt>
                <c:pt idx="17">
                  <c:v>49.259513534719503</c:v>
                </c:pt>
                <c:pt idx="18">
                  <c:v>46.230553545586105</c:v>
                </c:pt>
                <c:pt idx="19">
                  <c:v>47.439053615389639</c:v>
                </c:pt>
                <c:pt idx="20">
                  <c:v>44.060616279559909</c:v>
                </c:pt>
                <c:pt idx="21">
                  <c:v>43.629032258064512</c:v>
                </c:pt>
                <c:pt idx="22">
                  <c:v>45.985155952194098</c:v>
                </c:pt>
                <c:pt idx="23">
                  <c:v>46.980230530582666</c:v>
                </c:pt>
                <c:pt idx="24">
                  <c:v>44.813843957121243</c:v>
                </c:pt>
                <c:pt idx="25">
                  <c:v>42.392629979173314</c:v>
                </c:pt>
                <c:pt idx="26">
                  <c:v>45.32863129919248</c:v>
                </c:pt>
                <c:pt idx="27">
                  <c:v>47.824875375421868</c:v>
                </c:pt>
              </c:numCache>
            </c:numRef>
          </c:val>
          <c:smooth val="0"/>
          <c:extLst>
            <c:ext xmlns:c16="http://schemas.microsoft.com/office/drawing/2014/chart" uri="{C3380CC4-5D6E-409C-BE32-E72D297353CC}">
              <c16:uniqueId val="{00000001-6CF2-44FA-8062-83391ED6473D}"/>
            </c:ext>
          </c:extLst>
        </c:ser>
        <c:ser>
          <c:idx val="2"/>
          <c:order val="2"/>
          <c:tx>
            <c:strRef>
              <c:f>'Daten öff Inv GebKörp'!$D$600:$Z$600</c:f>
              <c:strCache>
                <c:ptCount val="23"/>
                <c:pt idx="0">
                  <c:v>Ausrüstungen</c:v>
                </c:pt>
              </c:strCache>
            </c:strRef>
          </c:tx>
          <c:spPr>
            <a:ln w="28575" cap="rnd">
              <a:solidFill>
                <a:schemeClr val="accent3"/>
              </a:solidFill>
              <a:round/>
            </a:ln>
            <a:effectLst/>
          </c:spPr>
          <c:marker>
            <c:symbol val="none"/>
          </c:marker>
          <c:cat>
            <c:numRef>
              <c:f>'Daten öff Inv GebKörp'!$AA$597:$BC$597</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2017</c:v>
                </c:pt>
                <c:pt idx="26">
                  <c:v>2018</c:v>
                </c:pt>
                <c:pt idx="27">
                  <c:v>2019</c:v>
                </c:pt>
              </c:numCache>
            </c:numRef>
          </c:cat>
          <c:val>
            <c:numRef>
              <c:f>'Daten öff Inv GebKörp'!$AA$600:$BC$600</c:f>
              <c:numCache>
                <c:formatCode>#,##0.0_ ;\-#,##0.0\ </c:formatCode>
                <c:ptCount val="28"/>
                <c:pt idx="0">
                  <c:v>25.308503477675572</c:v>
                </c:pt>
                <c:pt idx="1">
                  <c:v>27.187329328235933</c:v>
                </c:pt>
                <c:pt idx="2">
                  <c:v>27.261746587752146</c:v>
                </c:pt>
                <c:pt idx="3">
                  <c:v>24.378598511445023</c:v>
                </c:pt>
                <c:pt idx="4">
                  <c:v>27.230320699708454</c:v>
                </c:pt>
                <c:pt idx="5">
                  <c:v>26.343440408285801</c:v>
                </c:pt>
                <c:pt idx="6">
                  <c:v>28.451418608337292</c:v>
                </c:pt>
                <c:pt idx="7">
                  <c:v>26.684676572114661</c:v>
                </c:pt>
                <c:pt idx="8">
                  <c:v>25.692349876610916</c:v>
                </c:pt>
                <c:pt idx="9">
                  <c:v>27.522023302074452</c:v>
                </c:pt>
                <c:pt idx="10">
                  <c:v>29.884256031236927</c:v>
                </c:pt>
                <c:pt idx="11">
                  <c:v>25.164145018555523</c:v>
                </c:pt>
                <c:pt idx="12">
                  <c:v>24.04009034443817</c:v>
                </c:pt>
                <c:pt idx="13">
                  <c:v>24.908905407375016</c:v>
                </c:pt>
                <c:pt idx="14">
                  <c:v>20.110923559199424</c:v>
                </c:pt>
                <c:pt idx="15">
                  <c:v>17.516629711751662</c:v>
                </c:pt>
                <c:pt idx="16">
                  <c:v>18.85507850493261</c:v>
                </c:pt>
                <c:pt idx="17">
                  <c:v>21.446355817111815</c:v>
                </c:pt>
                <c:pt idx="18">
                  <c:v>21.760994788333178</c:v>
                </c:pt>
                <c:pt idx="19">
                  <c:v>18.850593399447245</c:v>
                </c:pt>
                <c:pt idx="20">
                  <c:v>16.057007125890735</c:v>
                </c:pt>
                <c:pt idx="21">
                  <c:v>17.07922841294809</c:v>
                </c:pt>
                <c:pt idx="22">
                  <c:v>19.938461538461539</c:v>
                </c:pt>
                <c:pt idx="23">
                  <c:v>23.539199373593036</c:v>
                </c:pt>
                <c:pt idx="24">
                  <c:v>21.263345195729539</c:v>
                </c:pt>
                <c:pt idx="25">
                  <c:v>20.86001213183258</c:v>
                </c:pt>
                <c:pt idx="26">
                  <c:v>19.933474448140309</c:v>
                </c:pt>
                <c:pt idx="27">
                  <c:v>23.437050670040836</c:v>
                </c:pt>
              </c:numCache>
            </c:numRef>
          </c:val>
          <c:smooth val="0"/>
          <c:extLst>
            <c:ext xmlns:c16="http://schemas.microsoft.com/office/drawing/2014/chart" uri="{C3380CC4-5D6E-409C-BE32-E72D297353CC}">
              <c16:uniqueId val="{00000002-6CF2-44FA-8062-83391ED6473D}"/>
            </c:ext>
          </c:extLst>
        </c:ser>
        <c:ser>
          <c:idx val="3"/>
          <c:order val="3"/>
          <c:tx>
            <c:strRef>
              <c:f>'Daten öff Inv GebKörp'!$D$601:$Z$601</c:f>
              <c:strCache>
                <c:ptCount val="23"/>
                <c:pt idx="0">
                  <c:v>Bauten</c:v>
                </c:pt>
              </c:strCache>
            </c:strRef>
          </c:tx>
          <c:spPr>
            <a:ln w="28575" cap="rnd">
              <a:solidFill>
                <a:schemeClr val="accent4"/>
              </a:solidFill>
              <a:round/>
            </a:ln>
            <a:effectLst/>
          </c:spPr>
          <c:marker>
            <c:symbol val="none"/>
          </c:marker>
          <c:cat>
            <c:numRef>
              <c:f>'Daten öff Inv GebKörp'!$AA$597:$BC$597</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2017</c:v>
                </c:pt>
                <c:pt idx="26">
                  <c:v>2018</c:v>
                </c:pt>
                <c:pt idx="27">
                  <c:v>2019</c:v>
                </c:pt>
              </c:numCache>
            </c:numRef>
          </c:cat>
          <c:val>
            <c:numRef>
              <c:f>'Daten öff Inv GebKörp'!$AA$601:$BC$601</c:f>
              <c:numCache>
                <c:formatCode>#,##0.0_ ;\-#,##0.0\ </c:formatCode>
                <c:ptCount val="28"/>
                <c:pt idx="0">
                  <c:v>69.937232614058658</c:v>
                </c:pt>
                <c:pt idx="1">
                  <c:v>68.939723642693934</c:v>
                </c:pt>
                <c:pt idx="2">
                  <c:v>68.928718018880829</c:v>
                </c:pt>
                <c:pt idx="3">
                  <c:v>67.803728189010499</c:v>
                </c:pt>
                <c:pt idx="4">
                  <c:v>69.838287386416141</c:v>
                </c:pt>
                <c:pt idx="5">
                  <c:v>66.315590907661843</c:v>
                </c:pt>
                <c:pt idx="6">
                  <c:v>66.432748538011694</c:v>
                </c:pt>
                <c:pt idx="7">
                  <c:v>64.028993252722287</c:v>
                </c:pt>
                <c:pt idx="8">
                  <c:v>61.703661901178833</c:v>
                </c:pt>
                <c:pt idx="9">
                  <c:v>62.234812716399126</c:v>
                </c:pt>
                <c:pt idx="10">
                  <c:v>62.031017094288153</c:v>
                </c:pt>
                <c:pt idx="11">
                  <c:v>61.670713301397726</c:v>
                </c:pt>
                <c:pt idx="12">
                  <c:v>58.551462130981847</c:v>
                </c:pt>
                <c:pt idx="13">
                  <c:v>59.16327001461201</c:v>
                </c:pt>
                <c:pt idx="14">
                  <c:v>59.590043923865302</c:v>
                </c:pt>
                <c:pt idx="15">
                  <c:v>61.238233433790967</c:v>
                </c:pt>
                <c:pt idx="16">
                  <c:v>60.594013096351738</c:v>
                </c:pt>
                <c:pt idx="17">
                  <c:v>56.951921873043702</c:v>
                </c:pt>
                <c:pt idx="18">
                  <c:v>54.27043590590921</c:v>
                </c:pt>
                <c:pt idx="19">
                  <c:v>57.906485312062848</c:v>
                </c:pt>
                <c:pt idx="20">
                  <c:v>54.219324448529406</c:v>
                </c:pt>
                <c:pt idx="21">
                  <c:v>53.478087282331622</c:v>
                </c:pt>
                <c:pt idx="22">
                  <c:v>54.903377280115592</c:v>
                </c:pt>
                <c:pt idx="23">
                  <c:v>54.03629721289257</c:v>
                </c:pt>
                <c:pt idx="24">
                  <c:v>53.239387713764863</c:v>
                </c:pt>
                <c:pt idx="25">
                  <c:v>50.699427977119093</c:v>
                </c:pt>
                <c:pt idx="26">
                  <c:v>55.287811588359467</c:v>
                </c:pt>
                <c:pt idx="27">
                  <c:v>56.807253161607385</c:v>
                </c:pt>
              </c:numCache>
            </c:numRef>
          </c:val>
          <c:smooth val="0"/>
          <c:extLst>
            <c:ext xmlns:c16="http://schemas.microsoft.com/office/drawing/2014/chart" uri="{C3380CC4-5D6E-409C-BE32-E72D297353CC}">
              <c16:uniqueId val="{00000003-6CF2-44FA-8062-83391ED6473D}"/>
            </c:ext>
          </c:extLst>
        </c:ser>
        <c:ser>
          <c:idx val="4"/>
          <c:order val="4"/>
          <c:tx>
            <c:strRef>
              <c:f>'Daten öff Inv GebKörp'!$D$602:$Z$602</c:f>
              <c:strCache>
                <c:ptCount val="23"/>
                <c:pt idx="0">
                  <c:v>Geistiges Eigentum</c:v>
                </c:pt>
              </c:strCache>
            </c:strRef>
          </c:tx>
          <c:spPr>
            <a:ln w="28575" cap="rnd">
              <a:solidFill>
                <a:schemeClr val="accent5"/>
              </a:solidFill>
              <a:round/>
            </a:ln>
            <a:effectLst/>
          </c:spPr>
          <c:marker>
            <c:symbol val="none"/>
          </c:marker>
          <c:cat>
            <c:numRef>
              <c:f>'Daten öff Inv GebKörp'!$AA$597:$BC$597</c:f>
              <c:numCache>
                <c:formatCode>General</c:formatCode>
                <c:ptCount val="28"/>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2017</c:v>
                </c:pt>
                <c:pt idx="26">
                  <c:v>2018</c:v>
                </c:pt>
                <c:pt idx="27">
                  <c:v>2019</c:v>
                </c:pt>
              </c:numCache>
            </c:numRef>
          </c:cat>
          <c:val>
            <c:numRef>
              <c:f>'Daten öff Inv GebKörp'!$AA$602:$BC$602</c:f>
              <c:numCache>
                <c:formatCode>#,##0.0_ ;\-#,##0.0\ </c:formatCode>
                <c:ptCount val="28"/>
                <c:pt idx="0">
                  <c:v>4.3009388480081201</c:v>
                </c:pt>
                <c:pt idx="1">
                  <c:v>4.5006690183675948</c:v>
                </c:pt>
                <c:pt idx="2">
                  <c:v>4.7053116662624301</c:v>
                </c:pt>
                <c:pt idx="3">
                  <c:v>4.8476121910247176</c:v>
                </c:pt>
                <c:pt idx="4">
                  <c:v>5.0184162062615094</c:v>
                </c:pt>
                <c:pt idx="5">
                  <c:v>4.9868766404199478</c:v>
                </c:pt>
                <c:pt idx="6">
                  <c:v>5.3624514063571915</c:v>
                </c:pt>
                <c:pt idx="7">
                  <c:v>5.4036024016010673</c:v>
                </c:pt>
                <c:pt idx="8">
                  <c:v>5.5451438650644915</c:v>
                </c:pt>
                <c:pt idx="9">
                  <c:v>5.9618271499034963</c:v>
                </c:pt>
                <c:pt idx="10">
                  <c:v>6.0212146422628949</c:v>
                </c:pt>
                <c:pt idx="11">
                  <c:v>6.0212873796249369</c:v>
                </c:pt>
                <c:pt idx="12">
                  <c:v>5.8869395711500978</c:v>
                </c:pt>
                <c:pt idx="13">
                  <c:v>5.6039119804400972</c:v>
                </c:pt>
                <c:pt idx="14">
                  <c:v>5.6530214424951266</c:v>
                </c:pt>
                <c:pt idx="15">
                  <c:v>5.5701714596752234</c:v>
                </c:pt>
                <c:pt idx="16">
                  <c:v>5.6993037049772193</c:v>
                </c:pt>
                <c:pt idx="17">
                  <c:v>5.2318958502847837</c:v>
                </c:pt>
                <c:pt idx="18">
                  <c:v>4.8331328923631984</c:v>
                </c:pt>
                <c:pt idx="19">
                  <c:v>4.5725789057444821</c:v>
                </c:pt>
                <c:pt idx="20">
                  <c:v>4.4121753700083772</c:v>
                </c:pt>
                <c:pt idx="21">
                  <c:v>4.1525644363447025</c:v>
                </c:pt>
                <c:pt idx="22">
                  <c:v>4.0751555160594144</c:v>
                </c:pt>
                <c:pt idx="23">
                  <c:v>4.2469135802469138</c:v>
                </c:pt>
                <c:pt idx="24">
                  <c:v>4.2404692082111435</c:v>
                </c:pt>
                <c:pt idx="25">
                  <c:v>3.8072263883790445</c:v>
                </c:pt>
                <c:pt idx="26">
                  <c:v>4.0825549864416999</c:v>
                </c:pt>
                <c:pt idx="27">
                  <c:v>4.0554541417928869</c:v>
                </c:pt>
              </c:numCache>
            </c:numRef>
          </c:val>
          <c:smooth val="0"/>
          <c:extLst>
            <c:ext xmlns:c16="http://schemas.microsoft.com/office/drawing/2014/chart" uri="{C3380CC4-5D6E-409C-BE32-E72D297353CC}">
              <c16:uniqueId val="{00000004-6CF2-44FA-8062-83391ED6473D}"/>
            </c:ext>
          </c:extLst>
        </c:ser>
        <c:dLbls>
          <c:showLegendKey val="0"/>
          <c:showVal val="0"/>
          <c:showCatName val="0"/>
          <c:showSerName val="0"/>
          <c:showPercent val="0"/>
          <c:showBubbleSize val="0"/>
        </c:dLbls>
        <c:smooth val="0"/>
        <c:axId val="1074089552"/>
        <c:axId val="977662144"/>
      </c:lineChart>
      <c:catAx>
        <c:axId val="1074089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977662144"/>
        <c:crosses val="autoZero"/>
        <c:auto val="1"/>
        <c:lblAlgn val="ctr"/>
        <c:lblOffset val="100"/>
        <c:noMultiLvlLbl val="0"/>
      </c:catAx>
      <c:valAx>
        <c:axId val="977662144"/>
        <c:scaling>
          <c:orientation val="minMax"/>
        </c:scaling>
        <c:delete val="0"/>
        <c:axPos val="l"/>
        <c:majorGridlines>
          <c:spPr>
            <a:ln w="9525" cap="flat" cmpd="sng" algn="ctr">
              <a:solidFill>
                <a:schemeClr val="tx1">
                  <a:lumMod val="15000"/>
                  <a:lumOff val="85000"/>
                </a:schemeClr>
              </a:solidFill>
              <a:round/>
            </a:ln>
            <a:effectLst/>
          </c:spPr>
        </c:majorGridlines>
        <c:numFmt formatCode="#,##0.0_ ;\-#,##0.0\ "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074089552"/>
        <c:crosses val="autoZero"/>
        <c:crossBetween val="between"/>
      </c:valAx>
      <c:spPr>
        <a:noFill/>
        <a:ln>
          <a:noFill/>
        </a:ln>
        <a:effectLst/>
      </c:spPr>
    </c:plotArea>
    <c:legend>
      <c:legendPos val="b"/>
      <c:layout>
        <c:manualLayout>
          <c:xMode val="edge"/>
          <c:yMode val="edge"/>
          <c:x val="0.44229834086623648"/>
          <c:y val="3.7058371505843138E-2"/>
          <c:w val="0.54861612515042113"/>
          <c:h val="0.1782166202608704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9823223147409625E-2"/>
          <c:y val="6.8535825545171333E-2"/>
          <c:w val="0.86907345948209236"/>
          <c:h val="0.81088974080958287"/>
        </c:manualLayout>
      </c:layout>
      <c:lineChart>
        <c:grouping val="standard"/>
        <c:varyColors val="0"/>
        <c:ser>
          <c:idx val="0"/>
          <c:order val="0"/>
          <c:tx>
            <c:strRef>
              <c:f>Tabelle1!$M$27</c:f>
              <c:strCache>
                <c:ptCount val="1"/>
                <c:pt idx="0">
                  <c:v>BW</c:v>
                </c:pt>
              </c:strCache>
            </c:strRef>
          </c:tx>
          <c:spPr>
            <a:ln w="28575" cap="rnd">
              <a:solidFill>
                <a:schemeClr val="accent1"/>
              </a:solidFill>
              <a:round/>
            </a:ln>
            <a:effectLst/>
          </c:spPr>
          <c:marker>
            <c:symbol val="none"/>
          </c:marker>
          <c:cat>
            <c:numRef>
              <c:f>Tabelle1!$N$26:$W$26</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Tabelle1!$N$27:$W$27</c:f>
              <c:numCache>
                <c:formatCode>General</c:formatCode>
                <c:ptCount val="10"/>
                <c:pt idx="0">
                  <c:v>365</c:v>
                </c:pt>
                <c:pt idx="1">
                  <c:v>347</c:v>
                </c:pt>
                <c:pt idx="2">
                  <c:v>328</c:v>
                </c:pt>
                <c:pt idx="3">
                  <c:v>381</c:v>
                </c:pt>
                <c:pt idx="4">
                  <c:v>401</c:v>
                </c:pt>
                <c:pt idx="5">
                  <c:v>408</c:v>
                </c:pt>
                <c:pt idx="6">
                  <c:v>456</c:v>
                </c:pt>
                <c:pt idx="7">
                  <c:v>427</c:v>
                </c:pt>
                <c:pt idx="8">
                  <c:v>456</c:v>
                </c:pt>
                <c:pt idx="9">
                  <c:v>511</c:v>
                </c:pt>
              </c:numCache>
            </c:numRef>
          </c:val>
          <c:smooth val="0"/>
          <c:extLst>
            <c:ext xmlns:c16="http://schemas.microsoft.com/office/drawing/2014/chart" uri="{C3380CC4-5D6E-409C-BE32-E72D297353CC}">
              <c16:uniqueId val="{00000000-0179-4214-8B59-C022E332B0D8}"/>
            </c:ext>
          </c:extLst>
        </c:ser>
        <c:ser>
          <c:idx val="1"/>
          <c:order val="1"/>
          <c:tx>
            <c:strRef>
              <c:f>Tabelle1!$M$28</c:f>
              <c:strCache>
                <c:ptCount val="1"/>
                <c:pt idx="0">
                  <c:v>BY</c:v>
                </c:pt>
              </c:strCache>
            </c:strRef>
          </c:tx>
          <c:spPr>
            <a:ln w="28575" cap="rnd">
              <a:solidFill>
                <a:schemeClr val="accent2"/>
              </a:solidFill>
              <a:round/>
            </a:ln>
            <a:effectLst/>
          </c:spPr>
          <c:marker>
            <c:symbol val="none"/>
          </c:marker>
          <c:cat>
            <c:numRef>
              <c:f>Tabelle1!$N$26:$W$26</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Tabelle1!$N$28:$W$28</c:f>
              <c:numCache>
                <c:formatCode>General</c:formatCode>
                <c:ptCount val="10"/>
                <c:pt idx="0">
                  <c:v>448</c:v>
                </c:pt>
                <c:pt idx="1">
                  <c:v>461</c:v>
                </c:pt>
                <c:pt idx="2">
                  <c:v>425</c:v>
                </c:pt>
                <c:pt idx="3">
                  <c:v>465</c:v>
                </c:pt>
                <c:pt idx="4">
                  <c:v>485</c:v>
                </c:pt>
                <c:pt idx="5">
                  <c:v>514</c:v>
                </c:pt>
                <c:pt idx="6">
                  <c:v>510</c:v>
                </c:pt>
                <c:pt idx="7">
                  <c:v>547</c:v>
                </c:pt>
                <c:pt idx="8">
                  <c:v>617</c:v>
                </c:pt>
                <c:pt idx="9">
                  <c:v>701</c:v>
                </c:pt>
              </c:numCache>
            </c:numRef>
          </c:val>
          <c:smooth val="0"/>
          <c:extLst>
            <c:ext xmlns:c16="http://schemas.microsoft.com/office/drawing/2014/chart" uri="{C3380CC4-5D6E-409C-BE32-E72D297353CC}">
              <c16:uniqueId val="{00000001-0179-4214-8B59-C022E332B0D8}"/>
            </c:ext>
          </c:extLst>
        </c:ser>
        <c:ser>
          <c:idx val="2"/>
          <c:order val="2"/>
          <c:tx>
            <c:strRef>
              <c:f>Tabelle1!$M$29</c:f>
              <c:strCache>
                <c:ptCount val="1"/>
                <c:pt idx="0">
                  <c:v>HE</c:v>
                </c:pt>
              </c:strCache>
            </c:strRef>
          </c:tx>
          <c:spPr>
            <a:ln w="28575" cap="rnd">
              <a:solidFill>
                <a:schemeClr val="accent3"/>
              </a:solidFill>
              <a:round/>
            </a:ln>
            <a:effectLst/>
          </c:spPr>
          <c:marker>
            <c:symbol val="none"/>
          </c:marker>
          <c:cat>
            <c:numRef>
              <c:f>Tabelle1!$N$26:$W$26</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Tabelle1!$N$29:$W$29</c:f>
              <c:numCache>
                <c:formatCode>General</c:formatCode>
                <c:ptCount val="10"/>
                <c:pt idx="0">
                  <c:v>371</c:v>
                </c:pt>
                <c:pt idx="1">
                  <c:v>346</c:v>
                </c:pt>
                <c:pt idx="2">
                  <c:v>265</c:v>
                </c:pt>
                <c:pt idx="3">
                  <c:v>240</c:v>
                </c:pt>
                <c:pt idx="4">
                  <c:v>244</c:v>
                </c:pt>
                <c:pt idx="5">
                  <c:v>225</c:v>
                </c:pt>
                <c:pt idx="6">
                  <c:v>240</c:v>
                </c:pt>
                <c:pt idx="7">
                  <c:v>256</c:v>
                </c:pt>
                <c:pt idx="8">
                  <c:v>286</c:v>
                </c:pt>
                <c:pt idx="9">
                  <c:v>331</c:v>
                </c:pt>
              </c:numCache>
            </c:numRef>
          </c:val>
          <c:smooth val="0"/>
          <c:extLst>
            <c:ext xmlns:c16="http://schemas.microsoft.com/office/drawing/2014/chart" uri="{C3380CC4-5D6E-409C-BE32-E72D297353CC}">
              <c16:uniqueId val="{00000002-0179-4214-8B59-C022E332B0D8}"/>
            </c:ext>
          </c:extLst>
        </c:ser>
        <c:ser>
          <c:idx val="3"/>
          <c:order val="3"/>
          <c:tx>
            <c:strRef>
              <c:f>Tabelle1!$M$30</c:f>
              <c:strCache>
                <c:ptCount val="1"/>
                <c:pt idx="0">
                  <c:v>NI</c:v>
                </c:pt>
              </c:strCache>
            </c:strRef>
          </c:tx>
          <c:spPr>
            <a:ln w="28575" cap="rnd">
              <a:solidFill>
                <a:schemeClr val="accent4"/>
              </a:solidFill>
              <a:round/>
            </a:ln>
            <a:effectLst/>
          </c:spPr>
          <c:marker>
            <c:symbol val="none"/>
          </c:marker>
          <c:cat>
            <c:numRef>
              <c:f>Tabelle1!$N$26:$W$26</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Tabelle1!$N$30:$W$30</c:f>
              <c:numCache>
                <c:formatCode>General</c:formatCode>
                <c:ptCount val="10"/>
                <c:pt idx="0">
                  <c:v>249</c:v>
                </c:pt>
                <c:pt idx="1">
                  <c:v>224</c:v>
                </c:pt>
                <c:pt idx="2">
                  <c:v>206</c:v>
                </c:pt>
                <c:pt idx="3">
                  <c:v>235</c:v>
                </c:pt>
                <c:pt idx="4">
                  <c:v>244</c:v>
                </c:pt>
                <c:pt idx="5">
                  <c:v>245</c:v>
                </c:pt>
                <c:pt idx="6">
                  <c:v>282</c:v>
                </c:pt>
                <c:pt idx="7">
                  <c:v>271</c:v>
                </c:pt>
                <c:pt idx="8">
                  <c:v>301</c:v>
                </c:pt>
                <c:pt idx="9">
                  <c:v>351</c:v>
                </c:pt>
              </c:numCache>
            </c:numRef>
          </c:val>
          <c:smooth val="0"/>
          <c:extLst>
            <c:ext xmlns:c16="http://schemas.microsoft.com/office/drawing/2014/chart" uri="{C3380CC4-5D6E-409C-BE32-E72D297353CC}">
              <c16:uniqueId val="{00000003-0179-4214-8B59-C022E332B0D8}"/>
            </c:ext>
          </c:extLst>
        </c:ser>
        <c:ser>
          <c:idx val="4"/>
          <c:order val="4"/>
          <c:tx>
            <c:strRef>
              <c:f>Tabelle1!$M$31</c:f>
              <c:strCache>
                <c:ptCount val="1"/>
                <c:pt idx="0">
                  <c:v>NW</c:v>
                </c:pt>
              </c:strCache>
            </c:strRef>
          </c:tx>
          <c:spPr>
            <a:ln w="28575" cap="rnd">
              <a:solidFill>
                <a:schemeClr val="accent5"/>
              </a:solidFill>
              <a:round/>
            </a:ln>
            <a:effectLst/>
          </c:spPr>
          <c:marker>
            <c:symbol val="none"/>
          </c:marker>
          <c:cat>
            <c:numRef>
              <c:f>Tabelle1!$N$26:$W$26</c:f>
              <c:numCache>
                <c:formatCode>General</c:formatCode>
                <c:ptCount val="10"/>
                <c:pt idx="0">
                  <c:v>2010</c:v>
                </c:pt>
                <c:pt idx="1">
                  <c:v>2011</c:v>
                </c:pt>
                <c:pt idx="2">
                  <c:v>2012</c:v>
                </c:pt>
                <c:pt idx="3">
                  <c:v>2013</c:v>
                </c:pt>
                <c:pt idx="4">
                  <c:v>2014</c:v>
                </c:pt>
                <c:pt idx="5">
                  <c:v>2015</c:v>
                </c:pt>
                <c:pt idx="6">
                  <c:v>2016</c:v>
                </c:pt>
                <c:pt idx="7">
                  <c:v>2017</c:v>
                </c:pt>
                <c:pt idx="8">
                  <c:v>2018</c:v>
                </c:pt>
                <c:pt idx="9">
                  <c:v>2019</c:v>
                </c:pt>
              </c:numCache>
            </c:numRef>
          </c:cat>
          <c:val>
            <c:numRef>
              <c:f>Tabelle1!$N$31:$W$31</c:f>
              <c:numCache>
                <c:formatCode>General</c:formatCode>
                <c:ptCount val="10"/>
                <c:pt idx="0">
                  <c:v>165</c:v>
                </c:pt>
                <c:pt idx="1">
                  <c:v>167</c:v>
                </c:pt>
                <c:pt idx="2">
                  <c:v>146</c:v>
                </c:pt>
                <c:pt idx="3">
                  <c:v>157</c:v>
                </c:pt>
                <c:pt idx="4">
                  <c:v>178</c:v>
                </c:pt>
                <c:pt idx="5">
                  <c:v>171</c:v>
                </c:pt>
                <c:pt idx="6">
                  <c:v>194</c:v>
                </c:pt>
                <c:pt idx="7">
                  <c:v>188</c:v>
                </c:pt>
                <c:pt idx="8">
                  <c:v>228</c:v>
                </c:pt>
                <c:pt idx="9">
                  <c:v>261</c:v>
                </c:pt>
              </c:numCache>
            </c:numRef>
          </c:val>
          <c:smooth val="0"/>
          <c:extLst>
            <c:ext xmlns:c16="http://schemas.microsoft.com/office/drawing/2014/chart" uri="{C3380CC4-5D6E-409C-BE32-E72D297353CC}">
              <c16:uniqueId val="{00000004-0179-4214-8B59-C022E332B0D8}"/>
            </c:ext>
          </c:extLst>
        </c:ser>
        <c:dLbls>
          <c:showLegendKey val="0"/>
          <c:showVal val="0"/>
          <c:showCatName val="0"/>
          <c:showSerName val="0"/>
          <c:showPercent val="0"/>
          <c:showBubbleSize val="0"/>
        </c:dLbls>
        <c:smooth val="0"/>
        <c:axId val="1513448128"/>
        <c:axId val="1499722400"/>
      </c:lineChart>
      <c:catAx>
        <c:axId val="1513448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499722400"/>
        <c:crosses val="autoZero"/>
        <c:auto val="1"/>
        <c:lblAlgn val="ctr"/>
        <c:lblOffset val="100"/>
        <c:noMultiLvlLbl val="0"/>
      </c:catAx>
      <c:valAx>
        <c:axId val="1499722400"/>
        <c:scaling>
          <c:orientation val="minMax"/>
          <c:max val="710"/>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1513448128"/>
        <c:crosses val="autoZero"/>
        <c:crossBetween val="between"/>
        <c:majorUnit val="50"/>
      </c:valAx>
      <c:spPr>
        <a:noFill/>
        <a:ln>
          <a:noFill/>
        </a:ln>
        <a:effectLst/>
      </c:spPr>
    </c:plotArea>
    <c:legend>
      <c:legendPos val="b"/>
      <c:layout>
        <c:manualLayout>
          <c:xMode val="edge"/>
          <c:yMode val="edge"/>
          <c:x val="0.15220682780506092"/>
          <c:y val="0.12850393700787402"/>
          <c:w val="0.58408808655015687"/>
          <c:h val="0.1425241003753035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71352220360593E-2"/>
          <c:y val="2.837682720259125E-2"/>
          <c:w val="0.92457295559278818"/>
          <c:h val="0.88737162126340441"/>
        </c:manualLayout>
      </c:layout>
      <c:lineChart>
        <c:grouping val="standard"/>
        <c:varyColors val="0"/>
        <c:ser>
          <c:idx val="1"/>
          <c:order val="1"/>
          <c:tx>
            <c:strRef>
              <c:f>'Data Staat Anlageinvestitionen'!$D$36</c:f>
              <c:strCache>
                <c:ptCount val="1"/>
                <c:pt idx="0">
                  <c:v>Gebietsk.</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numRef>
              <c:f>'Data Staat Anlageinvestitionen'!$B$37:$B$65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Anlageinvestitionen'!$D$37:$D$65</c:f>
            </c:numRef>
          </c:val>
          <c:smooth val="0"/>
          <c:extLst>
            <c:ext xmlns:c16="http://schemas.microsoft.com/office/drawing/2014/chart" uri="{C3380CC4-5D6E-409C-BE32-E72D297353CC}">
              <c16:uniqueId val="{00000000-2431-4B64-8B62-C231F5D60952}"/>
            </c:ext>
          </c:extLst>
        </c:ser>
        <c:ser>
          <c:idx val="2"/>
          <c:order val="2"/>
          <c:tx>
            <c:strRef>
              <c:f>'Data Staat Anlageinvestitionen'!$E$36</c:f>
              <c:strCache>
                <c:ptCount val="1"/>
                <c:pt idx="0">
                  <c:v>Bund</c:v>
                </c:pt>
              </c:strCache>
            </c:strRef>
          </c:tx>
          <c:spPr>
            <a:ln w="28575" cap="rnd">
              <a:solidFill>
                <a:schemeClr val="accent3"/>
              </a:solidFill>
              <a:round/>
            </a:ln>
            <a:effectLst/>
          </c:spPr>
          <c:marker>
            <c:symbol val="none"/>
          </c:marker>
          <c:cat>
            <c:numRef>
              <c:f>'Data Staat Anlageinvestitionen'!$B$37:$B$65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Anlageinvestitionen'!$E$37:$E$65</c:f>
              <c:numCache>
                <c:formatCode>0.0</c:formatCode>
                <c:ptCount val="29"/>
                <c:pt idx="0">
                  <c:v>0.76932778408374325</c:v>
                </c:pt>
                <c:pt idx="1">
                  <c:v>0.74962104743663571</c:v>
                </c:pt>
                <c:pt idx="2">
                  <c:v>0.70449885486809571</c:v>
                </c:pt>
                <c:pt idx="3">
                  <c:v>0.62255745948457275</c:v>
                </c:pt>
                <c:pt idx="4">
                  <c:v>0.60228754202711909</c:v>
                </c:pt>
                <c:pt idx="5">
                  <c:v>0.5733899593000864</c:v>
                </c:pt>
                <c:pt idx="6">
                  <c:v>0.50898707391071574</c:v>
                </c:pt>
                <c:pt idx="7">
                  <c:v>0.56318940439431697</c:v>
                </c:pt>
                <c:pt idx="8">
                  <c:v>0.64433740555868468</c:v>
                </c:pt>
                <c:pt idx="9">
                  <c:v>0.59025456476489857</c:v>
                </c:pt>
                <c:pt idx="10">
                  <c:v>0.57527134137921521</c:v>
                </c:pt>
                <c:pt idx="11">
                  <c:v>0.55019744144996641</c:v>
                </c:pt>
                <c:pt idx="12">
                  <c:v>0.57579004960277091</c:v>
                </c:pt>
                <c:pt idx="13">
                  <c:v>0.53537648285981998</c:v>
                </c:pt>
                <c:pt idx="14">
                  <c:v>0.6151264470285932</c:v>
                </c:pt>
                <c:pt idx="15">
                  <c:v>0.67758733459674314</c:v>
                </c:pt>
                <c:pt idx="16">
                  <c:v>0.55493988918005233</c:v>
                </c:pt>
                <c:pt idx="17">
                  <c:v>0.59925623112598136</c:v>
                </c:pt>
                <c:pt idx="18">
                  <c:v>0.72195213698977401</c:v>
                </c:pt>
                <c:pt idx="19">
                  <c:v>0.73853532990173132</c:v>
                </c:pt>
                <c:pt idx="20">
                  <c:v>0.74841473737358744</c:v>
                </c:pt>
                <c:pt idx="21">
                  <c:v>0.73346907999460897</c:v>
                </c:pt>
                <c:pt idx="22">
                  <c:v>0.688317000729187</c:v>
                </c:pt>
                <c:pt idx="23">
                  <c:v>0.62631728171126211</c:v>
                </c:pt>
                <c:pt idx="24">
                  <c:v>0.6424931762155589</c:v>
                </c:pt>
                <c:pt idx="25">
                  <c:v>0.66570114267849978</c:v>
                </c:pt>
                <c:pt idx="26">
                  <c:v>0.7365346978091083</c:v>
                </c:pt>
                <c:pt idx="27">
                  <c:v>0.7766929546747865</c:v>
                </c:pt>
                <c:pt idx="28">
                  <c:v>0.75638219219785152</c:v>
                </c:pt>
              </c:numCache>
            </c:numRef>
          </c:val>
          <c:smooth val="0"/>
          <c:extLst>
            <c:ext xmlns:c16="http://schemas.microsoft.com/office/drawing/2014/chart" uri="{C3380CC4-5D6E-409C-BE32-E72D297353CC}">
              <c16:uniqueId val="{00000001-2431-4B64-8B62-C231F5D60952}"/>
            </c:ext>
          </c:extLst>
        </c:ser>
        <c:ser>
          <c:idx val="3"/>
          <c:order val="3"/>
          <c:tx>
            <c:strRef>
              <c:f>'Data Staat Anlageinvestitionen'!$F$36</c:f>
              <c:strCache>
                <c:ptCount val="1"/>
                <c:pt idx="0">
                  <c:v>Länder</c:v>
                </c:pt>
              </c:strCache>
            </c:strRef>
          </c:tx>
          <c:spPr>
            <a:ln w="28575" cap="rnd">
              <a:solidFill>
                <a:schemeClr val="accent4"/>
              </a:solidFill>
              <a:round/>
            </a:ln>
            <a:effectLst/>
          </c:spPr>
          <c:marker>
            <c:symbol val="none"/>
          </c:marker>
          <c:cat>
            <c:numRef>
              <c:f>'Data Staat Anlageinvestitionen'!$B$37:$B$65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Anlageinvestitionen'!$F$37:$F$65</c:f>
              <c:numCache>
                <c:formatCode>0.0</c:formatCode>
                <c:ptCount val="29"/>
                <c:pt idx="0">
                  <c:v>0.73325766174801366</c:v>
                </c:pt>
                <c:pt idx="1">
                  <c:v>0.77417952363606457</c:v>
                </c:pt>
                <c:pt idx="2">
                  <c:v>0.73676815790826378</c:v>
                </c:pt>
                <c:pt idx="3">
                  <c:v>0.75472110628296585</c:v>
                </c:pt>
                <c:pt idx="4">
                  <c:v>0.61358274262249224</c:v>
                </c:pt>
                <c:pt idx="5">
                  <c:v>0.6729538144458671</c:v>
                </c:pt>
                <c:pt idx="6">
                  <c:v>0.65543176197639141</c:v>
                </c:pt>
                <c:pt idx="7">
                  <c:v>0.63626254703587126</c:v>
                </c:pt>
                <c:pt idx="8">
                  <c:v>0.62797405170237142</c:v>
                </c:pt>
                <c:pt idx="9">
                  <c:v>0.63629337771266281</c:v>
                </c:pt>
                <c:pt idx="10">
                  <c:v>0.62318760529150208</c:v>
                </c:pt>
                <c:pt idx="11">
                  <c:v>0.64154823212563472</c:v>
                </c:pt>
                <c:pt idx="12">
                  <c:v>0.64185171620161241</c:v>
                </c:pt>
                <c:pt idx="13">
                  <c:v>0.58832629103831124</c:v>
                </c:pt>
                <c:pt idx="14">
                  <c:v>0.53165873504900996</c:v>
                </c:pt>
                <c:pt idx="15">
                  <c:v>0.55436295637882171</c:v>
                </c:pt>
                <c:pt idx="16">
                  <c:v>0.58946610389870169</c:v>
                </c:pt>
                <c:pt idx="17">
                  <c:v>0.67076642751395066</c:v>
                </c:pt>
                <c:pt idx="18">
                  <c:v>0.76799156080188735</c:v>
                </c:pt>
                <c:pt idx="19">
                  <c:v>0.71985649664638895</c:v>
                </c:pt>
                <c:pt idx="20">
                  <c:v>0.74525906235613826</c:v>
                </c:pt>
                <c:pt idx="21">
                  <c:v>0.71955444011787373</c:v>
                </c:pt>
                <c:pt idx="22">
                  <c:v>0.70606648051647791</c:v>
                </c:pt>
                <c:pt idx="23">
                  <c:v>0.70334730463239103</c:v>
                </c:pt>
                <c:pt idx="24">
                  <c:v>0.751376322624563</c:v>
                </c:pt>
                <c:pt idx="25">
                  <c:v>0.77384408276284489</c:v>
                </c:pt>
                <c:pt idx="26">
                  <c:v>0.76190388544293308</c:v>
                </c:pt>
                <c:pt idx="27">
                  <c:v>0.76033619253905205</c:v>
                </c:pt>
                <c:pt idx="28">
                  <c:v>0.79387077601078548</c:v>
                </c:pt>
              </c:numCache>
            </c:numRef>
          </c:val>
          <c:smooth val="0"/>
          <c:extLst>
            <c:ext xmlns:c16="http://schemas.microsoft.com/office/drawing/2014/chart" uri="{C3380CC4-5D6E-409C-BE32-E72D297353CC}">
              <c16:uniqueId val="{00000002-2431-4B64-8B62-C231F5D60952}"/>
            </c:ext>
          </c:extLst>
        </c:ser>
        <c:ser>
          <c:idx val="4"/>
          <c:order val="4"/>
          <c:tx>
            <c:strRef>
              <c:f>'Data Staat Anlageinvestitionen'!$G$36</c:f>
              <c:strCache>
                <c:ptCount val="1"/>
                <c:pt idx="0">
                  <c:v>Kommunen</c:v>
                </c:pt>
              </c:strCache>
            </c:strRef>
          </c:tx>
          <c:spPr>
            <a:ln w="28575" cap="rnd">
              <a:solidFill>
                <a:schemeClr val="accent5"/>
              </a:solidFill>
              <a:round/>
            </a:ln>
            <a:effectLst/>
          </c:spPr>
          <c:marker>
            <c:symbol val="none"/>
          </c:marker>
          <c:cat>
            <c:numRef>
              <c:f>'Data Staat Anlageinvestitionen'!$B$37:$B$65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Anlageinvestitionen'!$G$37:$G$65</c:f>
              <c:numCache>
                <c:formatCode>0.0</c:formatCode>
                <c:ptCount val="29"/>
                <c:pt idx="0">
                  <c:v>1.5759238239374449</c:v>
                </c:pt>
                <c:pt idx="1">
                  <c:v>1.6570508677719937</c:v>
                </c:pt>
                <c:pt idx="2">
                  <c:v>1.5897629205718238</c:v>
                </c:pt>
                <c:pt idx="3">
                  <c:v>1.4847913421333114</c:v>
                </c:pt>
                <c:pt idx="4">
                  <c:v>1.31831880967587</c:v>
                </c:pt>
                <c:pt idx="5">
                  <c:v>1.2118893711811303</c:v>
                </c:pt>
                <c:pt idx="6">
                  <c:v>1.1291334166178011</c:v>
                </c:pt>
                <c:pt idx="7">
                  <c:v>1.0639787134758389</c:v>
                </c:pt>
                <c:pt idx="8">
                  <c:v>1.0710470604230193</c:v>
                </c:pt>
                <c:pt idx="9">
                  <c:v>1.0556685584778271</c:v>
                </c:pt>
                <c:pt idx="10">
                  <c:v>1.0255737523820043</c:v>
                </c:pt>
                <c:pt idx="11">
                  <c:v>0.96232234818845208</c:v>
                </c:pt>
                <c:pt idx="12">
                  <c:v>0.86391115813652752</c:v>
                </c:pt>
                <c:pt idx="13">
                  <c:v>0.78089917437193934</c:v>
                </c:pt>
                <c:pt idx="14">
                  <c:v>0.73853629971463652</c:v>
                </c:pt>
                <c:pt idx="15">
                  <c:v>0.79200697670518383</c:v>
                </c:pt>
                <c:pt idx="16">
                  <c:v>0.80642515652817504</c:v>
                </c:pt>
                <c:pt idx="17">
                  <c:v>0.81417951768905439</c:v>
                </c:pt>
                <c:pt idx="18">
                  <c:v>0.86223745057712831</c:v>
                </c:pt>
                <c:pt idx="19">
                  <c:v>0.87392762439556981</c:v>
                </c:pt>
                <c:pt idx="20">
                  <c:v>0.79957379824470221</c:v>
                </c:pt>
                <c:pt idx="21">
                  <c:v>0.73266771330013747</c:v>
                </c:pt>
                <c:pt idx="22">
                  <c:v>0.75230761022284676</c:v>
                </c:pt>
                <c:pt idx="23">
                  <c:v>0.73217805378779344</c:v>
                </c:pt>
                <c:pt idx="24">
                  <c:v>0.71737305778241889</c:v>
                </c:pt>
                <c:pt idx="25">
                  <c:v>0.72360068139622435</c:v>
                </c:pt>
                <c:pt idx="26">
                  <c:v>0.71288337535967794</c:v>
                </c:pt>
                <c:pt idx="27">
                  <c:v>0.81411388954269603</c:v>
                </c:pt>
                <c:pt idx="28">
                  <c:v>0.90532175526594272</c:v>
                </c:pt>
              </c:numCache>
            </c:numRef>
          </c:val>
          <c:smooth val="0"/>
          <c:extLst>
            <c:ext xmlns:c16="http://schemas.microsoft.com/office/drawing/2014/chart" uri="{C3380CC4-5D6E-409C-BE32-E72D297353CC}">
              <c16:uniqueId val="{00000003-2431-4B64-8B62-C231F5D60952}"/>
            </c:ext>
          </c:extLst>
        </c:ser>
        <c:dLbls>
          <c:showLegendKey val="0"/>
          <c:showVal val="0"/>
          <c:showCatName val="0"/>
          <c:showSerName val="0"/>
          <c:showPercent val="0"/>
          <c:showBubbleSize val="0"/>
        </c:dLbls>
        <c:marker val="1"/>
        <c:smooth val="0"/>
        <c:axId val="465364143"/>
        <c:axId val="466530511"/>
      </c:lineChart>
      <c:lineChart>
        <c:grouping val="standard"/>
        <c:varyColors val="0"/>
        <c:ser>
          <c:idx val="0"/>
          <c:order val="0"/>
          <c:tx>
            <c:strRef>
              <c:f>'Data Staat Anlageinvestitionen'!$C$36</c:f>
              <c:strCache>
                <c:ptCount val="1"/>
                <c:pt idx="0">
                  <c:v>Staat (re. Achse)</c:v>
                </c:pt>
              </c:strCache>
            </c:strRef>
          </c:tx>
          <c:spPr>
            <a:ln w="28575" cap="rnd">
              <a:solidFill>
                <a:schemeClr val="accent1"/>
              </a:solidFill>
              <a:round/>
            </a:ln>
            <a:effectLst/>
          </c:spPr>
          <c:marker>
            <c:symbol val="none"/>
          </c:marker>
          <c:cat>
            <c:numRef>
              <c:f>'Data Staat Anlageinvestitionen'!$B$37:$B$65</c:f>
              <c:numCache>
                <c:formatCode>General</c:formatCode>
                <c:ptCount val="29"/>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pt idx="24">
                  <c:v>2015</c:v>
                </c:pt>
                <c:pt idx="25">
                  <c:v>2016</c:v>
                </c:pt>
                <c:pt idx="26">
                  <c:v>2017</c:v>
                </c:pt>
                <c:pt idx="27">
                  <c:v>2018</c:v>
                </c:pt>
                <c:pt idx="28">
                  <c:v>2019</c:v>
                </c:pt>
              </c:numCache>
            </c:numRef>
          </c:cat>
          <c:val>
            <c:numRef>
              <c:f>'Data Staat Anlageinvestitionen'!$C$37:$C$65</c:f>
              <c:numCache>
                <c:formatCode>0.0</c:formatCode>
                <c:ptCount val="29"/>
                <c:pt idx="0">
                  <c:v>3.1387942994072398</c:v>
                </c:pt>
                <c:pt idx="1">
                  <c:v>3.2500616899521759</c:v>
                </c:pt>
                <c:pt idx="2">
                  <c:v>3.1041356110321034</c:v>
                </c:pt>
                <c:pt idx="3">
                  <c:v>2.9287529720423056</c:v>
                </c:pt>
                <c:pt idx="4">
                  <c:v>2.6314122695436004</c:v>
                </c:pt>
                <c:pt idx="5">
                  <c:v>2.5388002373294194</c:v>
                </c:pt>
                <c:pt idx="6">
                  <c:v>2.3429110470897183</c:v>
                </c:pt>
                <c:pt idx="7">
                  <c:v>2.3085056740898122</c:v>
                </c:pt>
                <c:pt idx="8">
                  <c:v>2.38764154058306</c:v>
                </c:pt>
                <c:pt idx="9">
                  <c:v>2.3233716911084881</c:v>
                </c:pt>
                <c:pt idx="10">
                  <c:v>2.2644462242352272</c:v>
                </c:pt>
                <c:pt idx="11">
                  <c:v>2.194557167033647</c:v>
                </c:pt>
                <c:pt idx="12">
                  <c:v>2.1172741536555479</c:v>
                </c:pt>
                <c:pt idx="13">
                  <c:v>1.9409773173275815</c:v>
                </c:pt>
                <c:pt idx="14">
                  <c:v>1.926793135545446</c:v>
                </c:pt>
                <c:pt idx="15">
                  <c:v>2.0460529625840644</c:v>
                </c:pt>
                <c:pt idx="16">
                  <c:v>1.972194995099118</c:v>
                </c:pt>
                <c:pt idx="17">
                  <c:v>2.1119658824499612</c:v>
                </c:pt>
                <c:pt idx="18">
                  <c:v>2.3771634644870856</c:v>
                </c:pt>
                <c:pt idx="19">
                  <c:v>2.3575105287786613</c:v>
                </c:pt>
                <c:pt idx="20">
                  <c:v>2.3214630451892662</c:v>
                </c:pt>
                <c:pt idx="21">
                  <c:v>2.2147954147254776</c:v>
                </c:pt>
                <c:pt idx="22">
                  <c:v>2.1788464616643246</c:v>
                </c:pt>
                <c:pt idx="23">
                  <c:v>2.0973003624339444</c:v>
                </c:pt>
                <c:pt idx="24">
                  <c:v>2.1401568974747045</c:v>
                </c:pt>
                <c:pt idx="25">
                  <c:v>2.1890491715421381</c:v>
                </c:pt>
                <c:pt idx="26">
                  <c:v>2.2360776229654036</c:v>
                </c:pt>
                <c:pt idx="27">
                  <c:v>2.3786426568863752</c:v>
                </c:pt>
                <c:pt idx="28">
                  <c:v>2.4821617546860733</c:v>
                </c:pt>
              </c:numCache>
            </c:numRef>
          </c:val>
          <c:smooth val="0"/>
          <c:extLst>
            <c:ext xmlns:c16="http://schemas.microsoft.com/office/drawing/2014/chart" uri="{C3380CC4-5D6E-409C-BE32-E72D297353CC}">
              <c16:uniqueId val="{00000004-2431-4B64-8B62-C231F5D60952}"/>
            </c:ext>
          </c:extLst>
        </c:ser>
        <c:dLbls>
          <c:showLegendKey val="0"/>
          <c:showVal val="0"/>
          <c:showCatName val="0"/>
          <c:showSerName val="0"/>
          <c:showPercent val="0"/>
          <c:showBubbleSize val="0"/>
        </c:dLbls>
        <c:marker val="1"/>
        <c:smooth val="0"/>
        <c:axId val="465327455"/>
        <c:axId val="830138655"/>
      </c:lineChart>
      <c:catAx>
        <c:axId val="46536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6530511"/>
        <c:crosses val="autoZero"/>
        <c:auto val="1"/>
        <c:lblAlgn val="ctr"/>
        <c:lblOffset val="100"/>
        <c:noMultiLvlLbl val="0"/>
      </c:catAx>
      <c:valAx>
        <c:axId val="466530511"/>
        <c:scaling>
          <c:orientation val="minMax"/>
          <c:max val="1.7000000000000002"/>
          <c:min val="0.5"/>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5364143"/>
        <c:crosses val="autoZero"/>
        <c:crossBetween val="between"/>
      </c:valAx>
      <c:valAx>
        <c:axId val="830138655"/>
        <c:scaling>
          <c:orientation val="minMax"/>
          <c:min val="1.5"/>
        </c:scaling>
        <c:delete val="0"/>
        <c:axPos val="r"/>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crossAx val="465327455"/>
        <c:crosses val="max"/>
        <c:crossBetween val="between"/>
      </c:valAx>
      <c:catAx>
        <c:axId val="465327455"/>
        <c:scaling>
          <c:orientation val="minMax"/>
        </c:scaling>
        <c:delete val="1"/>
        <c:axPos val="b"/>
        <c:numFmt formatCode="General" sourceLinked="1"/>
        <c:majorTickMark val="out"/>
        <c:minorTickMark val="none"/>
        <c:tickLblPos val="nextTo"/>
        <c:crossAx val="830138655"/>
        <c:crosses val="autoZero"/>
        <c:auto val="1"/>
        <c:lblAlgn val="ctr"/>
        <c:lblOffset val="100"/>
        <c:noMultiLvlLbl val="0"/>
      </c:catAx>
      <c:spPr>
        <a:noFill/>
        <a:ln>
          <a:noFill/>
        </a:ln>
        <a:effectLst/>
      </c:spPr>
    </c:plotArea>
    <c:legend>
      <c:legendPos val="b"/>
      <c:layout>
        <c:manualLayout>
          <c:xMode val="edge"/>
          <c:yMode val="edge"/>
          <c:x val="0.44050125422061964"/>
          <c:y val="0.26785686982176543"/>
          <c:w val="0.39733359002536589"/>
          <c:h val="0.1207485794828429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de-D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Calibri" panose="020F0502020204030204" pitchFamily="34" charset="0"/>
          <a:cs typeface="Calibri" panose="020F0502020204030204" pitchFamily="34" charset="0"/>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84871" cy="502755"/>
          </a:xfrm>
          <a:prstGeom prst="rect">
            <a:avLst/>
          </a:prstGeom>
        </p:spPr>
        <p:txBody>
          <a:bodyPr vert="horz" lIns="96616" tIns="48308" rIns="96616" bIns="48308" rtlCol="0"/>
          <a:lstStyle>
            <a:lvl1pPr algn="l">
              <a:defRPr sz="1300"/>
            </a:lvl1pPr>
          </a:lstStyle>
          <a:p>
            <a:endParaRPr lang="de-DE"/>
          </a:p>
        </p:txBody>
      </p:sp>
      <p:sp>
        <p:nvSpPr>
          <p:cNvPr id="3" name="Datumsplatzhalter 2"/>
          <p:cNvSpPr>
            <a:spLocks noGrp="1"/>
          </p:cNvSpPr>
          <p:nvPr>
            <p:ph type="dt" idx="1"/>
          </p:nvPr>
        </p:nvSpPr>
        <p:spPr>
          <a:xfrm>
            <a:off x="3901698" y="1"/>
            <a:ext cx="2984871" cy="502755"/>
          </a:xfrm>
          <a:prstGeom prst="rect">
            <a:avLst/>
          </a:prstGeom>
        </p:spPr>
        <p:txBody>
          <a:bodyPr vert="horz" lIns="96616" tIns="48308" rIns="96616" bIns="48308" rtlCol="0"/>
          <a:lstStyle>
            <a:lvl1pPr algn="r">
              <a:defRPr sz="1300"/>
            </a:lvl1pPr>
          </a:lstStyle>
          <a:p>
            <a:fld id="{2ECDD3A0-5EF5-41B7-8F4B-FB8B1F4874B9}" type="datetimeFigureOut">
              <a:rPr lang="de-DE" smtClean="0"/>
              <a:t>22.04.2021</a:t>
            </a:fld>
            <a:endParaRPr lang="de-DE"/>
          </a:p>
        </p:txBody>
      </p:sp>
      <p:sp>
        <p:nvSpPr>
          <p:cNvPr id="4" name="Folienbildplatzhalter 3"/>
          <p:cNvSpPr>
            <a:spLocks noGrp="1" noRot="1" noChangeAspect="1"/>
          </p:cNvSpPr>
          <p:nvPr>
            <p:ph type="sldImg" idx="2"/>
          </p:nvPr>
        </p:nvSpPr>
        <p:spPr>
          <a:xfrm>
            <a:off x="436563" y="1250950"/>
            <a:ext cx="6015037" cy="3384550"/>
          </a:xfrm>
          <a:prstGeom prst="rect">
            <a:avLst/>
          </a:prstGeom>
          <a:noFill/>
          <a:ln w="12700">
            <a:solidFill>
              <a:prstClr val="black"/>
            </a:solidFill>
          </a:ln>
        </p:spPr>
        <p:txBody>
          <a:bodyPr vert="horz" lIns="96616" tIns="48308" rIns="96616" bIns="48308" rtlCol="0" anchor="ctr"/>
          <a:lstStyle/>
          <a:p>
            <a:endParaRPr lang="de-DE"/>
          </a:p>
        </p:txBody>
      </p:sp>
      <p:sp>
        <p:nvSpPr>
          <p:cNvPr id="5" name="Notizenplatzhalter 4"/>
          <p:cNvSpPr>
            <a:spLocks noGrp="1"/>
          </p:cNvSpPr>
          <p:nvPr>
            <p:ph type="body" sz="quarter" idx="3"/>
          </p:nvPr>
        </p:nvSpPr>
        <p:spPr>
          <a:xfrm>
            <a:off x="688817" y="4822270"/>
            <a:ext cx="5510530" cy="3945494"/>
          </a:xfrm>
          <a:prstGeom prst="rect">
            <a:avLst/>
          </a:prstGeom>
        </p:spPr>
        <p:txBody>
          <a:bodyPr vert="horz" lIns="96616" tIns="48308" rIns="96616" bIns="48308"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517548"/>
            <a:ext cx="2984871" cy="502753"/>
          </a:xfrm>
          <a:prstGeom prst="rect">
            <a:avLst/>
          </a:prstGeom>
        </p:spPr>
        <p:txBody>
          <a:bodyPr vert="horz" lIns="96616" tIns="48308" rIns="96616" bIns="48308" rtlCol="0" anchor="b"/>
          <a:lstStyle>
            <a:lvl1pPr algn="l">
              <a:defRPr sz="1300"/>
            </a:lvl1pPr>
          </a:lstStyle>
          <a:p>
            <a:endParaRPr lang="de-DE"/>
          </a:p>
        </p:txBody>
      </p:sp>
      <p:sp>
        <p:nvSpPr>
          <p:cNvPr id="7" name="Foliennummernplatzhalter 6"/>
          <p:cNvSpPr>
            <a:spLocks noGrp="1"/>
          </p:cNvSpPr>
          <p:nvPr>
            <p:ph type="sldNum" sz="quarter" idx="5"/>
          </p:nvPr>
        </p:nvSpPr>
        <p:spPr>
          <a:xfrm>
            <a:off x="3901698" y="9517548"/>
            <a:ext cx="2984871" cy="502753"/>
          </a:xfrm>
          <a:prstGeom prst="rect">
            <a:avLst/>
          </a:prstGeom>
        </p:spPr>
        <p:txBody>
          <a:bodyPr vert="horz" lIns="96616" tIns="48308" rIns="96616" bIns="48308" rtlCol="0" anchor="b"/>
          <a:lstStyle>
            <a:lvl1pPr algn="r">
              <a:defRPr sz="1300"/>
            </a:lvl1pPr>
          </a:lstStyle>
          <a:p>
            <a:fld id="{B69C0E3C-6345-460A-83FA-B6070B445E17}" type="slidenum">
              <a:rPr lang="de-DE" smtClean="0"/>
              <a:t>‹Nr.›</a:t>
            </a:fld>
            <a:endParaRPr lang="de-DE"/>
          </a:p>
        </p:txBody>
      </p:sp>
    </p:spTree>
    <p:extLst>
      <p:ext uri="{BB962C8B-B14F-4D97-AF65-F5344CB8AC3E}">
        <p14:creationId xmlns:p14="http://schemas.microsoft.com/office/powerpoint/2010/main" val="3916075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179792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629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3539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6" name="Footer Placeholder 5"/>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259523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6" name="Footer Placeholder 5"/>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066631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6" name="Footer Placeholder 5"/>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3384904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65025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2770781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Design 1 Standard">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208AA710-80AA-4E9D-A758-1927A99BD973}"/>
              </a:ext>
            </a:extLst>
          </p:cNvPr>
          <p:cNvSpPr/>
          <p:nvPr userDrawn="1"/>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Rechteck 5"/>
          <p:cNvSpPr>
            <a:spLocks noChangeArrowheads="1"/>
          </p:cNvSpPr>
          <p:nvPr/>
        </p:nvSpPr>
        <p:spPr bwMode="auto">
          <a:xfrm>
            <a:off x="1389302" y="5790684"/>
            <a:ext cx="184730" cy="369332"/>
          </a:xfrm>
          <a:prstGeom prst="rect">
            <a:avLst/>
          </a:prstGeom>
          <a:solidFill>
            <a:schemeClr val="bg1"/>
          </a:solidFill>
          <a:ln>
            <a:noFill/>
          </a:ln>
        </p:spPr>
        <p:txBody>
          <a:bodyPr wrap="non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defRPr/>
            </a:pPr>
            <a:endParaRPr lang="de-DE" altLang="de-DE" sz="1800" b="1">
              <a:solidFill>
                <a:srgbClr val="97979B"/>
              </a:solidFill>
            </a:endParaRPr>
          </a:p>
        </p:txBody>
      </p:sp>
      <p:sp>
        <p:nvSpPr>
          <p:cNvPr id="14" name="Inhaltsplatzhalter 13"/>
          <p:cNvSpPr>
            <a:spLocks noGrp="1"/>
          </p:cNvSpPr>
          <p:nvPr>
            <p:ph sz="quarter" idx="12"/>
          </p:nvPr>
        </p:nvSpPr>
        <p:spPr>
          <a:xfrm>
            <a:off x="1007435" y="1147986"/>
            <a:ext cx="10849205" cy="5112568"/>
          </a:xfrm>
          <a:prstGeom prst="rect">
            <a:avLst/>
          </a:prstGeom>
        </p:spPr>
        <p:txBody>
          <a:bodyPr>
            <a:normAutofit/>
          </a:bodyPr>
          <a:lstStyle>
            <a:lvl1pPr>
              <a:spcAft>
                <a:spcPts val="600"/>
              </a:spcAft>
              <a:buClr>
                <a:schemeClr val="tx1"/>
              </a:buClr>
              <a:defRPr sz="2000">
                <a:solidFill>
                  <a:srgbClr val="4D4D4D"/>
                </a:solidFill>
                <a:latin typeface="+mn-lt"/>
              </a:defRPr>
            </a:lvl1pPr>
            <a:lvl2pPr>
              <a:spcAft>
                <a:spcPts val="600"/>
              </a:spcAft>
              <a:buClr>
                <a:schemeClr val="tx1"/>
              </a:buClr>
              <a:defRPr sz="2000">
                <a:solidFill>
                  <a:srgbClr val="4D4D4D"/>
                </a:solidFill>
                <a:latin typeface="+mn-lt"/>
              </a:defRPr>
            </a:lvl2pPr>
            <a:lvl3pPr>
              <a:spcAft>
                <a:spcPts val="600"/>
              </a:spcAft>
              <a:buClr>
                <a:schemeClr val="tx1"/>
              </a:buClr>
              <a:defRPr sz="1800">
                <a:solidFill>
                  <a:srgbClr val="4D4D4D"/>
                </a:solidFill>
                <a:latin typeface="+mn-lt"/>
              </a:defRPr>
            </a:lvl3pPr>
            <a:lvl4pPr>
              <a:spcAft>
                <a:spcPts val="600"/>
              </a:spcAft>
              <a:defRPr sz="2200">
                <a:latin typeface="+mn-lt"/>
              </a:defRPr>
            </a:lvl4pPr>
            <a:lvl5pPr>
              <a:spcAft>
                <a:spcPts val="600"/>
              </a:spcAft>
              <a:defRPr sz="2200">
                <a:latin typeface="+mn-lt"/>
              </a:defRPr>
            </a:lvl5pPr>
          </a:lstStyle>
          <a:p>
            <a:pPr lvl="0"/>
            <a:r>
              <a:rPr lang="de-DE" dirty="0"/>
              <a:t>Textmasterformat bearbeiten</a:t>
            </a:r>
          </a:p>
          <a:p>
            <a:pPr lvl="1"/>
            <a:r>
              <a:rPr lang="de-DE" dirty="0"/>
              <a:t>Zweite Ebene</a:t>
            </a:r>
          </a:p>
          <a:p>
            <a:pPr lvl="2"/>
            <a:r>
              <a:rPr lang="de-DE" dirty="0"/>
              <a:t>Dritte Ebene</a:t>
            </a:r>
          </a:p>
        </p:txBody>
      </p:sp>
      <p:sp>
        <p:nvSpPr>
          <p:cNvPr id="2" name="Titel 1"/>
          <p:cNvSpPr>
            <a:spLocks noGrp="1"/>
          </p:cNvSpPr>
          <p:nvPr>
            <p:ph type="title"/>
          </p:nvPr>
        </p:nvSpPr>
        <p:spPr/>
        <p:txBody>
          <a:bodyPr>
            <a:noAutofit/>
          </a:bodyPr>
          <a:lstStyle>
            <a:lvl1pPr>
              <a:defRPr sz="2800">
                <a:solidFill>
                  <a:srgbClr val="4D4D4D"/>
                </a:solidFill>
              </a:defRPr>
            </a:lvl1pPr>
          </a:lstStyle>
          <a:p>
            <a:r>
              <a:rPr lang="de-DE" dirty="0"/>
              <a:t>Titelmasterformat durch Klicken bearbeiten</a:t>
            </a:r>
          </a:p>
        </p:txBody>
      </p:sp>
      <p:sp>
        <p:nvSpPr>
          <p:cNvPr id="7" name="Fußzeilenplatzhalter 4"/>
          <p:cNvSpPr>
            <a:spLocks noGrp="1"/>
          </p:cNvSpPr>
          <p:nvPr>
            <p:ph type="ftr" sz="quarter" idx="13"/>
          </p:nvPr>
        </p:nvSpPr>
        <p:spPr/>
        <p:txBody>
          <a:bodyPr/>
          <a:lstStyle>
            <a:lvl1pPr>
              <a:defRPr/>
            </a:lvl1pPr>
          </a:lstStyle>
          <a:p>
            <a:pPr>
              <a:defRPr/>
            </a:pPr>
            <a:endParaRPr/>
          </a:p>
        </p:txBody>
      </p:sp>
      <p:sp>
        <p:nvSpPr>
          <p:cNvPr id="8" name="Foliennummernplatzhalter 5"/>
          <p:cNvSpPr>
            <a:spLocks noGrp="1"/>
          </p:cNvSpPr>
          <p:nvPr>
            <p:ph type="sldNum" sz="quarter" idx="14"/>
          </p:nvPr>
        </p:nvSpPr>
        <p:spPr/>
        <p:txBody>
          <a:bodyPr/>
          <a:lstStyle>
            <a:lvl1pPr>
              <a:defRPr/>
            </a:lvl1pPr>
          </a:lstStyle>
          <a:p>
            <a:pPr>
              <a:defRPr/>
            </a:pPr>
            <a:fld id="{71C11B7B-1BB7-4337-8782-8A43B6927A1E}" type="slidenum">
              <a:rPr lang="de-DE"/>
              <a:pPr>
                <a:defRPr/>
              </a:pPr>
              <a:t>‹Nr.›</a:t>
            </a:fld>
            <a:endParaRPr lang="de-DE"/>
          </a:p>
        </p:txBody>
      </p:sp>
    </p:spTree>
    <p:extLst>
      <p:ext uri="{BB962C8B-B14F-4D97-AF65-F5344CB8AC3E}">
        <p14:creationId xmlns:p14="http://schemas.microsoft.com/office/powerpoint/2010/main" val="597719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11"/>
          </p:nvPr>
        </p:nvSpPr>
        <p:spPr>
          <a:xfrm>
            <a:off x="161896" y="0"/>
            <a:ext cx="7619999" cy="365125"/>
          </a:xfrm>
        </p:spPr>
        <p:txBody>
          <a:bodyPr/>
          <a:lstStyle>
            <a:lvl1pPr>
              <a:defRPr sz="1100">
                <a:solidFill>
                  <a:schemeClr val="tx1"/>
                </a:solidFill>
              </a:defRPr>
            </a:lvl1pPr>
          </a:lstStyle>
          <a:p>
            <a:r>
              <a:rPr lang="de-DE" dirty="0"/>
              <a:t>Torsten Windels, Beratender Ökonom (www.torsten-windels.de, nachricht@torsten-windels.de)</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7864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5" name="Footer Placeholder 4"/>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86073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 name="Footer Placeholder 5"/>
          <p:cNvSpPr>
            <a:spLocks noGrp="1"/>
          </p:cNvSpPr>
          <p:nvPr>
            <p:ph type="ftr" sz="quarter" idx="11"/>
          </p:nvPr>
        </p:nvSpPr>
        <p:spPr>
          <a:xfrm>
            <a:off x="170209" y="28895"/>
            <a:ext cx="7619999" cy="365125"/>
          </a:xfrm>
        </p:spPr>
        <p:txBody>
          <a:bodyPr/>
          <a:lstStyle/>
          <a:p>
            <a:r>
              <a:rPr lang="de-DE" dirty="0"/>
              <a:t>Torsten Windels, Beratender Ökonom (www.torsten-windels.de, nachricht@torsten-windels.de)</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3496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‹Nr.›</a:t>
            </a:fld>
            <a:endParaRPr lang="en-US" dirty="0"/>
          </a:p>
        </p:txBody>
      </p:sp>
      <p:sp>
        <p:nvSpPr>
          <p:cNvPr id="11" name="Footer Placeholder 4">
            <a:extLst>
              <a:ext uri="{FF2B5EF4-FFF2-40B4-BE49-F238E27FC236}">
                <a16:creationId xmlns:a16="http://schemas.microsoft.com/office/drawing/2014/main" id="{948C4015-155B-4D43-AA95-D86201A13061}"/>
              </a:ext>
            </a:extLst>
          </p:cNvPr>
          <p:cNvSpPr>
            <a:spLocks noGrp="1"/>
          </p:cNvSpPr>
          <p:nvPr>
            <p:ph type="ftr" sz="quarter" idx="11"/>
          </p:nvPr>
        </p:nvSpPr>
        <p:spPr>
          <a:xfrm>
            <a:off x="161896" y="0"/>
            <a:ext cx="7619999" cy="365125"/>
          </a:xfrm>
        </p:spPr>
        <p:txBody>
          <a:bodyPr/>
          <a:lstStyle>
            <a:lvl1pPr>
              <a:defRPr sz="1100">
                <a:solidFill>
                  <a:schemeClr val="tx1"/>
                </a:solidFill>
              </a:defRPr>
            </a:lvl1pPr>
          </a:lstStyle>
          <a:p>
            <a:r>
              <a:rPr lang="de-DE" dirty="0"/>
              <a:t>Torsten Windels, Beratender Ökonom (www.torsten-windels.de, nachricht@torsten-windels.de)</a:t>
            </a:r>
          </a:p>
        </p:txBody>
      </p:sp>
    </p:spTree>
    <p:extLst>
      <p:ext uri="{BB962C8B-B14F-4D97-AF65-F5344CB8AC3E}">
        <p14:creationId xmlns:p14="http://schemas.microsoft.com/office/powerpoint/2010/main" val="1704820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4" name="Footer Placeholder 3"/>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946779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278254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857874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6" name="Footer Placeholder 5"/>
          <p:cNvSpPr>
            <a:spLocks noGrp="1"/>
          </p:cNvSpPr>
          <p:nvPr>
            <p:ph type="ftr" sz="quarter" idx="11"/>
          </p:nvPr>
        </p:nvSpPr>
        <p:spPr/>
        <p:txBody>
          <a:bodyPr/>
          <a:lstStyle/>
          <a:p>
            <a:r>
              <a:rPr lang="de-DE" dirty="0"/>
              <a:t>Torsten Windels, Beratender Ökonom (www.torsten-windels.de, nachricht@torsten-windels.de)</a:t>
            </a:r>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4189043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Footer Placeholder 4"/>
          <p:cNvSpPr>
            <a:spLocks noGrp="1"/>
          </p:cNvSpPr>
          <p:nvPr>
            <p:ph type="ftr" sz="quarter" idx="3"/>
          </p:nvPr>
        </p:nvSpPr>
        <p:spPr>
          <a:xfrm>
            <a:off x="205245" y="6765"/>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de-DE" dirty="0"/>
              <a:t>Torsten Windels, Beratender Ökonom (www.torsten-windels.de, nachricht@torsten-windels.de)</a:t>
            </a:r>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‹Nr.›</a:t>
            </a:fld>
            <a:endParaRPr lang="en-US" dirty="0"/>
          </a:p>
        </p:txBody>
      </p:sp>
    </p:spTree>
    <p:extLst>
      <p:ext uri="{BB962C8B-B14F-4D97-AF65-F5344CB8AC3E}">
        <p14:creationId xmlns:p14="http://schemas.microsoft.com/office/powerpoint/2010/main" val="340825737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 id="2147483735" r:id="rId17"/>
  </p:sldLayoutIdLst>
  <p:hf hdr="0" dt="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s://www.destatis.de/DE/Themen/Staat/Oeffentliche-Finanzen/Fonds-Einrichtungen-Unternehmen/_inhalt.html;jsessionid=A6E11697342B6BC36438CE54EF3390A9.internet731" TargetMode="External"/><Relationship Id="rId2" Type="http://schemas.openxmlformats.org/officeDocument/2006/relationships/hyperlink" Target="https://www.bundesfinanzministerium.de/Content/DE/Standardartikel/Themen/Oeffentliche_Finanzen/Fiskalregeln/nationale-europaeische-fiskalregeln.html" TargetMode="Externa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3" Type="http://schemas.openxmlformats.org/officeDocument/2006/relationships/hyperlink" Target="http://www.torsten-windels.de/" TargetMode="External"/><Relationship Id="rId2" Type="http://schemas.openxmlformats.org/officeDocument/2006/relationships/hyperlink" Target="mailto:info@torsten-windels.de"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hyperlink" Target="https://www.destatis.de/DE/Themen/Staat/Oeffentliche-Finanzen/Fonds-Einrichtungen-Unternehmen/_inhalt.html;jsessionid=A6E11697342B6BC36438CE54EF3390A9.internet731" TargetMode="Externa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E3AFB-8A2F-43D3-8F5A-06D1F7EF5398}"/>
              </a:ext>
            </a:extLst>
          </p:cNvPr>
          <p:cNvSpPr>
            <a:spLocks noGrp="1"/>
          </p:cNvSpPr>
          <p:nvPr>
            <p:ph type="ctrTitle"/>
          </p:nvPr>
        </p:nvSpPr>
        <p:spPr>
          <a:xfrm>
            <a:off x="2484350" y="388190"/>
            <a:ext cx="9707650" cy="3743863"/>
          </a:xfrm>
        </p:spPr>
        <p:txBody>
          <a:bodyPr>
            <a:noAutofit/>
          </a:bodyPr>
          <a:lstStyle/>
          <a:p>
            <a:r>
              <a:rPr lang="de-DE" sz="2400" dirty="0">
                <a:solidFill>
                  <a:schemeClr val="tx1"/>
                </a:solidFill>
                <a:latin typeface="Calibri" panose="020F0502020204030204" pitchFamily="34" charset="0"/>
                <a:cs typeface="Calibri" panose="020F0502020204030204" pitchFamily="34" charset="0"/>
              </a:rPr>
              <a:t>HAWK – Kommunale Wirtschaftsförderung (online)</a:t>
            </a:r>
            <a:br>
              <a:rPr lang="de-DE" sz="2400" dirty="0">
                <a:solidFill>
                  <a:schemeClr val="tx1"/>
                </a:solidFill>
                <a:latin typeface="Calibri" panose="020F0502020204030204" pitchFamily="34" charset="0"/>
                <a:cs typeface="Calibri" panose="020F0502020204030204" pitchFamily="34" charset="0"/>
              </a:rPr>
            </a:br>
            <a:r>
              <a:rPr lang="de-DE" sz="2400" dirty="0">
                <a:solidFill>
                  <a:schemeClr val="tx1"/>
                </a:solidFill>
                <a:latin typeface="Calibri" panose="020F0502020204030204" pitchFamily="34" charset="0"/>
                <a:cs typeface="Calibri" panose="020F0502020204030204" pitchFamily="34" charset="0"/>
              </a:rPr>
              <a:t>Mittwoch, 21.04.2021</a:t>
            </a:r>
            <a:br>
              <a:rPr lang="de-DE" sz="2400" dirty="0">
                <a:solidFill>
                  <a:schemeClr val="tx1"/>
                </a:solidFill>
                <a:latin typeface="Calibri" panose="020F0502020204030204" pitchFamily="34" charset="0"/>
                <a:cs typeface="Calibri" panose="020F0502020204030204" pitchFamily="34" charset="0"/>
              </a:rPr>
            </a:br>
            <a:br>
              <a:rPr lang="de-DE" sz="2400" dirty="0">
                <a:solidFill>
                  <a:schemeClr val="tx1"/>
                </a:solidFill>
                <a:latin typeface="Calibri" panose="020F0502020204030204" pitchFamily="34" charset="0"/>
                <a:cs typeface="Calibri" panose="020F0502020204030204" pitchFamily="34" charset="0"/>
              </a:rPr>
            </a:br>
            <a:br>
              <a:rPr lang="de-DE" sz="2400" dirty="0">
                <a:solidFill>
                  <a:schemeClr val="tx1"/>
                </a:solidFill>
                <a:latin typeface="Calibri" panose="020F0502020204030204" pitchFamily="34" charset="0"/>
                <a:cs typeface="Calibri" panose="020F0502020204030204" pitchFamily="34" charset="0"/>
              </a:rPr>
            </a:br>
            <a:br>
              <a:rPr lang="de-DE" sz="4400" dirty="0">
                <a:solidFill>
                  <a:schemeClr val="tx1"/>
                </a:solidFill>
                <a:latin typeface="Calibri" panose="020F0502020204030204" pitchFamily="34" charset="0"/>
                <a:cs typeface="Calibri" panose="020F0502020204030204" pitchFamily="34" charset="0"/>
              </a:rPr>
            </a:br>
            <a:r>
              <a:rPr lang="de-DE" sz="3600" dirty="0">
                <a:solidFill>
                  <a:schemeClr val="tx1"/>
                </a:solidFill>
                <a:latin typeface="Calibri" panose="020F0502020204030204" pitchFamily="34" charset="0"/>
                <a:cs typeface="Calibri" panose="020F0502020204030204" pitchFamily="34" charset="0"/>
              </a:rPr>
              <a:t>Finanzpolitik – </a:t>
            </a:r>
            <a:br>
              <a:rPr lang="de-DE" sz="3600" dirty="0">
                <a:solidFill>
                  <a:schemeClr val="tx1"/>
                </a:solidFill>
                <a:latin typeface="Calibri" panose="020F0502020204030204" pitchFamily="34" charset="0"/>
                <a:cs typeface="Calibri" panose="020F0502020204030204" pitchFamily="34" charset="0"/>
              </a:rPr>
            </a:br>
            <a:r>
              <a:rPr lang="de-DE" sz="3600" dirty="0">
                <a:solidFill>
                  <a:schemeClr val="tx1"/>
                </a:solidFill>
                <a:latin typeface="Calibri" panose="020F0502020204030204" pitchFamily="34" charset="0"/>
                <a:cs typeface="Calibri" panose="020F0502020204030204" pitchFamily="34" charset="0"/>
              </a:rPr>
              <a:t>zwischen Konsolidierung und Investitionen</a:t>
            </a:r>
            <a:br>
              <a:rPr lang="de-DE" sz="2400" dirty="0">
                <a:solidFill>
                  <a:schemeClr val="tx1"/>
                </a:solidFill>
                <a:latin typeface="Calibri" panose="020F0502020204030204" pitchFamily="34" charset="0"/>
                <a:cs typeface="Calibri" panose="020F0502020204030204" pitchFamily="34" charset="0"/>
              </a:rPr>
            </a:br>
            <a:endParaRPr lang="de-DE" sz="2400" b="0" dirty="0">
              <a:solidFill>
                <a:schemeClr val="tx1"/>
              </a:solidFill>
              <a:latin typeface="Calibri" panose="020F0502020204030204" pitchFamily="34" charset="0"/>
              <a:cs typeface="Calibri" panose="020F0502020204030204" pitchFamily="34" charset="0"/>
            </a:endParaRPr>
          </a:p>
        </p:txBody>
      </p:sp>
      <p:sp>
        <p:nvSpPr>
          <p:cNvPr id="3" name="Untertitel 2">
            <a:extLst>
              <a:ext uri="{FF2B5EF4-FFF2-40B4-BE49-F238E27FC236}">
                <a16:creationId xmlns:a16="http://schemas.microsoft.com/office/drawing/2014/main" id="{FE4896C2-16C5-403D-9DA5-9E7917FDA3A3}"/>
              </a:ext>
            </a:extLst>
          </p:cNvPr>
          <p:cNvSpPr>
            <a:spLocks noGrp="1"/>
          </p:cNvSpPr>
          <p:nvPr>
            <p:ph type="subTitle" idx="1"/>
          </p:nvPr>
        </p:nvSpPr>
        <p:spPr>
          <a:xfrm>
            <a:off x="2484350" y="4929169"/>
            <a:ext cx="9474156" cy="1312900"/>
          </a:xfrm>
        </p:spPr>
        <p:txBody>
          <a:bodyPr>
            <a:noAutofit/>
          </a:bodyPr>
          <a:lstStyle/>
          <a:p>
            <a:endParaRPr lang="de-DE" sz="2000" dirty="0">
              <a:solidFill>
                <a:schemeClr val="tx1"/>
              </a:solidFill>
              <a:latin typeface="Calibri" panose="020F0502020204030204" pitchFamily="34" charset="0"/>
              <a:cs typeface="Calibri" panose="020F0502020204030204" pitchFamily="34" charset="0"/>
            </a:endParaRPr>
          </a:p>
          <a:p>
            <a:endParaRPr lang="de-DE" sz="2000" dirty="0">
              <a:solidFill>
                <a:schemeClr val="tx1"/>
              </a:solidFill>
              <a:latin typeface="Calibri" panose="020F0502020204030204" pitchFamily="34" charset="0"/>
              <a:cs typeface="Calibri" panose="020F0502020204030204" pitchFamily="34" charset="0"/>
            </a:endParaRPr>
          </a:p>
          <a:p>
            <a:r>
              <a:rPr lang="de-DE" sz="2000" dirty="0">
                <a:solidFill>
                  <a:schemeClr val="tx1"/>
                </a:solidFill>
                <a:latin typeface="Calibri" panose="020F0502020204030204" pitchFamily="34" charset="0"/>
                <a:cs typeface="Calibri" panose="020F0502020204030204" pitchFamily="34" charset="0"/>
              </a:rPr>
              <a:t>Torsten Windels, Ökonom</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Koordinator Keynes-Gesellschaft | Regionalgruppe Nord, Hannover </a:t>
            </a:r>
          </a:p>
        </p:txBody>
      </p:sp>
      <p:sp>
        <p:nvSpPr>
          <p:cNvPr id="4" name="Foliennummernplatzhalter 3">
            <a:extLst>
              <a:ext uri="{FF2B5EF4-FFF2-40B4-BE49-F238E27FC236}">
                <a16:creationId xmlns:a16="http://schemas.microsoft.com/office/drawing/2014/main" id="{9C44448A-D2E1-4612-A344-C5CCABE7585A}"/>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082004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418807" y="2119534"/>
            <a:ext cx="9690701" cy="4601941"/>
          </a:xfrm>
        </p:spPr>
        <p:txBody>
          <a:bodyPr>
            <a:noAutofit/>
          </a:bodyPr>
          <a:lstStyle/>
          <a:p>
            <a:pPr>
              <a:spcBef>
                <a:spcPts val="0"/>
              </a:spcBef>
            </a:pPr>
            <a:r>
              <a:rPr lang="de-DE" dirty="0">
                <a:latin typeface="Calibri" panose="020F0502020204030204" pitchFamily="34" charset="0"/>
                <a:cs typeface="Calibri" panose="020F0502020204030204" pitchFamily="34" charset="0"/>
              </a:rPr>
              <a:t>Rechtlich selbständige Einrichtungen des Bundes (ÖIG = </a:t>
            </a:r>
            <a:r>
              <a:rPr lang="de-DE" dirty="0" err="1">
                <a:latin typeface="Calibri" panose="020F0502020204030204" pitchFamily="34" charset="0"/>
                <a:cs typeface="Calibri" panose="020F0502020204030204" pitchFamily="34" charset="0"/>
              </a:rPr>
              <a:t>öffentl</a:t>
            </a:r>
            <a:r>
              <a:rPr lang="de-DE" dirty="0">
                <a:latin typeface="Calibri" panose="020F0502020204030204" pitchFamily="34" charset="0"/>
                <a:cs typeface="Calibri" panose="020F0502020204030204" pitchFamily="34" charset="0"/>
              </a:rPr>
              <a:t>. </a:t>
            </a:r>
            <a:r>
              <a:rPr lang="de-DE" dirty="0" err="1">
                <a:latin typeface="Calibri" panose="020F0502020204030204" pitchFamily="34" charset="0"/>
                <a:cs typeface="Calibri" panose="020F0502020204030204" pitchFamily="34" charset="0"/>
              </a:rPr>
              <a:t>Investitionsgesellsch</a:t>
            </a:r>
            <a:r>
              <a:rPr lang="de-DE" dirty="0">
                <a:latin typeface="Calibri" panose="020F0502020204030204" pitchFamily="34" charset="0"/>
                <a:cs typeface="Calibri" panose="020F0502020204030204" pitchFamily="34" charset="0"/>
              </a:rPr>
              <a:t>.) agieren außerhalb der nationalen Schuldenbremse, wenn sie zur Erfüllung von Bundesaufgaben Investitionen tätigen und diese durch Kreditaufnahmen finanzieren.</a:t>
            </a:r>
          </a:p>
          <a:p>
            <a:pPr>
              <a:spcBef>
                <a:spcPts val="0"/>
              </a:spcBef>
            </a:pPr>
            <a:r>
              <a:rPr lang="de-DE" dirty="0">
                <a:latin typeface="Calibri" panose="020F0502020204030204" pitchFamily="34" charset="0"/>
                <a:cs typeface="Calibri" panose="020F0502020204030204" pitchFamily="34" charset="0"/>
              </a:rPr>
              <a:t>Umgehungsgefahr: keine eigenen Sachaufgaben, überwiegend finanzwirtschaftliche Funktionen (Einzelfallprüfung)</a:t>
            </a:r>
          </a:p>
          <a:p>
            <a:pPr>
              <a:spcBef>
                <a:spcPts val="0"/>
              </a:spcBef>
            </a:pPr>
            <a:r>
              <a:rPr lang="de-DE" dirty="0">
                <a:latin typeface="Calibri" panose="020F0502020204030204" pitchFamily="34" charset="0"/>
                <a:cs typeface="Calibri" panose="020F0502020204030204" pitchFamily="34" charset="0"/>
              </a:rPr>
              <a:t>Zulässige Organisationsformen: Privatrecht (z.B. GmbH) und öffentliches Recht (z.B. AöR Rechts oder Stiftung </a:t>
            </a:r>
            <a:r>
              <a:rPr lang="de-DE" dirty="0" err="1">
                <a:latin typeface="Calibri" panose="020F0502020204030204" pitchFamily="34" charset="0"/>
                <a:cs typeface="Calibri" panose="020F0502020204030204" pitchFamily="34" charset="0"/>
              </a:rPr>
              <a:t>ö.R</a:t>
            </a:r>
            <a:r>
              <a:rPr lang="de-DE" dirty="0">
                <a:latin typeface="Calibri" panose="020F0502020204030204" pitchFamily="34" charset="0"/>
                <a:cs typeface="Calibri" panose="020F0502020204030204" pitchFamily="34" charset="0"/>
              </a:rPr>
              <a:t>.) </a:t>
            </a:r>
          </a:p>
          <a:p>
            <a:pPr>
              <a:spcBef>
                <a:spcPts val="0"/>
              </a:spcBef>
            </a:pPr>
            <a:r>
              <a:rPr lang="de-DE" dirty="0">
                <a:latin typeface="Calibri" panose="020F0502020204030204" pitchFamily="34" charset="0"/>
                <a:cs typeface="Calibri" panose="020F0502020204030204" pitchFamily="34" charset="0"/>
              </a:rPr>
              <a:t>Bund benötigt Verwaltungskompetenz für die jeweilige Aufgabe</a:t>
            </a:r>
          </a:p>
          <a:p>
            <a:pPr>
              <a:spcBef>
                <a:spcPts val="0"/>
              </a:spcBef>
            </a:pPr>
            <a:r>
              <a:rPr lang="de-DE" dirty="0">
                <a:latin typeface="Calibri" panose="020F0502020204030204" pitchFamily="34" charset="0"/>
                <a:cs typeface="Calibri" panose="020F0502020204030204" pitchFamily="34" charset="0"/>
              </a:rPr>
              <a:t>Errichtung, Aufgabenzuweisung, innere Organisation, Handlungsbefugnisse, </a:t>
            </a:r>
            <a:r>
              <a:rPr lang="de-DE" dirty="0" err="1">
                <a:latin typeface="Calibri" panose="020F0502020204030204" pitchFamily="34" charset="0"/>
                <a:cs typeface="Calibri" panose="020F0502020204030204" pitchFamily="34" charset="0"/>
              </a:rPr>
              <a:t>Krediter-mächtigung</a:t>
            </a:r>
            <a:r>
              <a:rPr lang="de-DE" dirty="0">
                <a:latin typeface="Calibri" panose="020F0502020204030204" pitchFamily="34" charset="0"/>
                <a:cs typeface="Calibri" panose="020F0502020204030204" pitchFamily="34" charset="0"/>
              </a:rPr>
              <a:t>, Steuerung und Aufsicht durch Bundesgesetz regeln (kein Steuerungsverlust)</a:t>
            </a:r>
          </a:p>
          <a:p>
            <a:pPr>
              <a:spcBef>
                <a:spcPts val="0"/>
              </a:spcBef>
            </a:pPr>
            <a:r>
              <a:rPr lang="de-DE" dirty="0">
                <a:latin typeface="Calibri" panose="020F0502020204030204" pitchFamily="34" charset="0"/>
                <a:cs typeface="Calibri" panose="020F0502020204030204" pitchFamily="34" charset="0"/>
              </a:rPr>
              <a:t>Auch private Investitionszuschüsse und (Ko-)Finanzierung von Investitionen von Ländern und Kommunen über ÖIG per Kredit möglich (S. 39 bzw. 46)</a:t>
            </a:r>
          </a:p>
          <a:p>
            <a:pPr>
              <a:spcBef>
                <a:spcPts val="0"/>
              </a:spcBef>
            </a:pPr>
            <a:r>
              <a:rPr lang="de-DE" dirty="0">
                <a:latin typeface="Calibri" panose="020F0502020204030204" pitchFamily="34" charset="0"/>
                <a:cs typeface="Calibri" panose="020F0502020204030204" pitchFamily="34" charset="0"/>
              </a:rPr>
              <a:t>Alternativ: kreditfinanzierte Beteiligungen an ÖIG (Finanztransaktion) (S. 36, </a:t>
            </a:r>
            <a:r>
              <a:rPr lang="de-DE" dirty="0" err="1">
                <a:latin typeface="Calibri" panose="020F0502020204030204" pitchFamily="34" charset="0"/>
                <a:cs typeface="Calibri" panose="020F0502020204030204" pitchFamily="34" charset="0"/>
              </a:rPr>
              <a:t>Fn</a:t>
            </a:r>
            <a:r>
              <a:rPr lang="de-DE" dirty="0">
                <a:latin typeface="Calibri" panose="020F0502020204030204" pitchFamily="34" charset="0"/>
                <a:cs typeface="Calibri" panose="020F0502020204030204" pitchFamily="34" charset="0"/>
              </a:rPr>
              <a:t> 94</a:t>
            </a:r>
            <a:r>
              <a:rPr lang="de-DE" baseline="30000" dirty="0">
                <a:latin typeface="Calibri" panose="020F0502020204030204" pitchFamily="34" charset="0"/>
                <a:cs typeface="Calibri" panose="020F0502020204030204" pitchFamily="34" charset="0"/>
              </a:rPr>
              <a:t>1</a:t>
            </a:r>
            <a:r>
              <a:rPr lang="de-DE" dirty="0">
                <a:latin typeface="Calibri" panose="020F0502020204030204" pitchFamily="34" charset="0"/>
                <a:cs typeface="Calibri" panose="020F0502020204030204" pitchFamily="34" charset="0"/>
              </a:rPr>
              <a:t>)</a:t>
            </a:r>
          </a:p>
        </p:txBody>
      </p:sp>
      <p:sp>
        <p:nvSpPr>
          <p:cNvPr id="3" name="Titel 2"/>
          <p:cNvSpPr>
            <a:spLocks noGrp="1"/>
          </p:cNvSpPr>
          <p:nvPr>
            <p:ph type="title"/>
          </p:nvPr>
        </p:nvSpPr>
        <p:spPr>
          <a:xfrm>
            <a:off x="2102168" y="544415"/>
            <a:ext cx="9415916" cy="661226"/>
          </a:xfrm>
        </p:spPr>
        <p:txBody>
          <a:bodyPr/>
          <a:lstStyle/>
          <a:p>
            <a:r>
              <a:rPr lang="de-DE" b="1" dirty="0">
                <a:latin typeface="Calibri" panose="020F0502020204030204" pitchFamily="34" charset="0"/>
                <a:cs typeface="Calibri" panose="020F0502020204030204" pitchFamily="34" charset="0"/>
              </a:rPr>
              <a:t>Die Schuldenbremse des Bundes</a:t>
            </a:r>
            <a:br>
              <a:rPr lang="de-DE" b="1" dirty="0">
                <a:latin typeface="Calibri" panose="020F0502020204030204" pitchFamily="34" charset="0"/>
                <a:cs typeface="Calibri" panose="020F0502020204030204" pitchFamily="34" charset="0"/>
              </a:rPr>
            </a:br>
            <a:r>
              <a:rPr lang="de-DE" b="1" dirty="0">
                <a:latin typeface="Calibri" panose="020F0502020204030204" pitchFamily="34" charset="0"/>
                <a:cs typeface="Calibri" panose="020F0502020204030204" pitchFamily="34" charset="0"/>
              </a:rPr>
              <a:t>und die Möglichkeit der Kreditfinanzierung von Investitionen</a:t>
            </a:r>
            <a:br>
              <a:rPr lang="de-DE" sz="2000" b="1"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Rechtslage, ökonomische Beurteilung und Handlungsempfehlungen, Gutachten von Hermes/Vorwerk/Beckers, IMK-Study Nr. 70, Oktober 2020, S. 27 f., 32 f. </a:t>
            </a:r>
            <a:endParaRPr lang="de-DE" sz="16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10</a:t>
            </a:fld>
            <a:endParaRPr lang="de-DE"/>
          </a:p>
        </p:txBody>
      </p:sp>
      <p:sp>
        <p:nvSpPr>
          <p:cNvPr id="7" name="Textfeld 6">
            <a:extLst>
              <a:ext uri="{FF2B5EF4-FFF2-40B4-BE49-F238E27FC236}">
                <a16:creationId xmlns:a16="http://schemas.microsoft.com/office/drawing/2014/main" id="{2BF2F195-2F30-4B26-A8B9-0E3D28C69243}"/>
              </a:ext>
            </a:extLst>
          </p:cNvPr>
          <p:cNvSpPr txBox="1"/>
          <p:nvPr/>
        </p:nvSpPr>
        <p:spPr>
          <a:xfrm>
            <a:off x="2278442" y="6611779"/>
            <a:ext cx="7462299" cy="246221"/>
          </a:xfrm>
          <a:prstGeom prst="rect">
            <a:avLst/>
          </a:prstGeom>
          <a:noFill/>
        </p:spPr>
        <p:txBody>
          <a:bodyPr wrap="none" rtlCol="0">
            <a:spAutoFit/>
          </a:bodyPr>
          <a:lstStyle/>
          <a:p>
            <a:r>
              <a:rPr lang="de-DE" sz="1000" baseline="30000" dirty="0">
                <a:latin typeface="Calibri" panose="020F0502020204030204" pitchFamily="34" charset="0"/>
                <a:cs typeface="Calibri" panose="020F0502020204030204" pitchFamily="34" charset="0"/>
              </a:rPr>
              <a:t>1</a:t>
            </a:r>
            <a:r>
              <a:rPr lang="de-DE" sz="1000" dirty="0">
                <a:latin typeface="Calibri" panose="020F0502020204030204" pitchFamily="34" charset="0"/>
                <a:cs typeface="Calibri" panose="020F0502020204030204" pitchFamily="34" charset="0"/>
              </a:rPr>
              <a:t> auch in </a:t>
            </a:r>
            <a:r>
              <a:rPr lang="de-DE" sz="1000" dirty="0" err="1">
                <a:latin typeface="Calibri" panose="020F0502020204030204" pitchFamily="34" charset="0"/>
                <a:cs typeface="Calibri" panose="020F0502020204030204" pitchFamily="34" charset="0"/>
              </a:rPr>
              <a:t>BMWi</a:t>
            </a:r>
            <a:r>
              <a:rPr lang="de-DE" sz="1000" dirty="0">
                <a:latin typeface="Calibri" panose="020F0502020204030204" pitchFamily="34" charset="0"/>
                <a:cs typeface="Calibri" panose="020F0502020204030204" pitchFamily="34" charset="0"/>
              </a:rPr>
              <a:t>, Wissenschaftlicher Beirat, Öffentliche Infrastruktur in Deutschland: Probleme und Reformbedarf, 23.07.2020, S. 48/49)</a:t>
            </a:r>
          </a:p>
        </p:txBody>
      </p:sp>
      <p:sp>
        <p:nvSpPr>
          <p:cNvPr id="8" name="Fußzeilenplatzhalter 4">
            <a:extLst>
              <a:ext uri="{FF2B5EF4-FFF2-40B4-BE49-F238E27FC236}">
                <a16:creationId xmlns:a16="http://schemas.microsoft.com/office/drawing/2014/main" id="{3BAF599F-E180-4473-AF16-F96CC74B28AA}"/>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577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b="1" dirty="0">
                <a:effectLst/>
                <a:latin typeface="Calibri" panose="020F0502020204030204" pitchFamily="34" charset="0"/>
                <a:ea typeface="Calibri" panose="020F0502020204030204" pitchFamily="34" charset="0"/>
                <a:cs typeface="Times New Roman" panose="02020603050405020304" pitchFamily="18" charset="0"/>
              </a:rPr>
              <a:t>Formen staatlicher Verschuldung </a:t>
            </a:r>
            <a:r>
              <a:rPr lang="de-DE" sz="1800" dirty="0">
                <a:effectLst/>
                <a:latin typeface="Calibri" panose="020F0502020204030204" pitchFamily="34" charset="0"/>
                <a:ea typeface="Calibri" panose="020F0502020204030204" pitchFamily="34" charset="0"/>
                <a:cs typeface="Times New Roman" panose="02020603050405020304" pitchFamily="18" charset="0"/>
              </a:rPr>
              <a:t>unter dem Regime der Schuldenbremsen</a:t>
            </a:r>
          </a:p>
        </p:txBody>
      </p:sp>
      <p:sp>
        <p:nvSpPr>
          <p:cNvPr id="4" name="Fußzeilenplatzhalter 3"/>
          <p:cNvSpPr>
            <a:spLocks noGrp="1"/>
          </p:cNvSpPr>
          <p:nvPr>
            <p:ph type="ftr" sz="quarter" idx="13"/>
          </p:nvPr>
        </p:nvSpPr>
        <p:spPr>
          <a:xfrm>
            <a:off x="2592924" y="5798366"/>
            <a:ext cx="9821695" cy="1088426"/>
          </a:xfrm>
        </p:spPr>
        <p:txBody>
          <a:bodyPr/>
          <a:lstStyle/>
          <a:p>
            <a:pPr marL="180975" lvl="0" indent="-180975">
              <a:buClr>
                <a:srgbClr val="000000"/>
              </a:buClr>
              <a:buFont typeface="Calibri" panose="020F0502020204030204" pitchFamily="34" charset="0"/>
              <a:buAutoNum type="arabicPeriod"/>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BMF (2018): „Kommunen (…) Kredite können aber zur Finanzierung von Investitionen aufgenommen werden, wenn die Schuldenbedienung in späteren Jahren erwirtschaftet werden kann.“, </a:t>
            </a:r>
            <a:r>
              <a:rPr lang="de-DE" sz="1000" u="sng"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https://www.bundesfinanzministerium.de/Content/DE/Standardartikel/Themen/Oeffentliche_Finanzen/Fiskalregeln/nationale-europaeische-fiskalregeln.html</a:t>
            </a:r>
            <a:endPar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180975" lvl="0" indent="-180975">
              <a:buClr>
                <a:srgbClr val="000000"/>
              </a:buClr>
              <a:buFont typeface="Calibri" panose="020F0502020204030204" pitchFamily="34" charset="0"/>
              <a:buAutoNum type="arabicPeriod"/>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 </a:t>
            </a:r>
            <a:r>
              <a:rPr lang="de-DE" sz="1000" u="sng"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https://www.destatis.de/DE/Themen/Staat/Oeffentliche-Finanzen/Fonds-Einrichtungen-Unternehmen/_inhalt.html;jsessionid=A6E11697342B6BC36438CE54EF3390A9.internet731</a:t>
            </a: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L="180975" lvl="0" indent="-180975">
              <a:buClr>
                <a:srgbClr val="000000"/>
              </a:buClr>
              <a:buFont typeface="Calibri" panose="020F0502020204030204" pitchFamily="34" charset="0"/>
              <a:buAutoNum type="arabicPeriod"/>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Sonstige FEU = sonstige Fonds, Einrichtungen, Unternehmen (FEU) = </a:t>
            </a:r>
            <a:r>
              <a:rPr lang="de-DE"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Marktproduzent gem. Europäischem System der Volkswirtschaftlichen Gesamtrechnung (ESVG 2010), d.h. Kostendeckung durch Umsatzerlöse &gt;50% und Umsätze mit Staat &lt;80%</a:t>
            </a:r>
          </a:p>
          <a:p>
            <a:pPr lvl="0">
              <a:buClr>
                <a:srgbClr val="000000"/>
              </a:buClr>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Quelle: eigene Darstellung</a:t>
            </a:r>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11</a:t>
            </a:fld>
            <a:endParaRPr lang="de-DE"/>
          </a:p>
        </p:txBody>
      </p:sp>
      <p:graphicFrame>
        <p:nvGraphicFramePr>
          <p:cNvPr id="8" name="Tabelle 7">
            <a:extLst>
              <a:ext uri="{FF2B5EF4-FFF2-40B4-BE49-F238E27FC236}">
                <a16:creationId xmlns:a16="http://schemas.microsoft.com/office/drawing/2014/main" id="{62653BB1-9868-4BC0-A4E6-005EE2AD93D2}"/>
              </a:ext>
            </a:extLst>
          </p:cNvPr>
          <p:cNvGraphicFramePr>
            <a:graphicFrameLocks noGrp="1"/>
          </p:cNvGraphicFramePr>
          <p:nvPr>
            <p:extLst>
              <p:ext uri="{D42A27DB-BD31-4B8C-83A1-F6EECF244321}">
                <p14:modId xmlns:p14="http://schemas.microsoft.com/office/powerpoint/2010/main" val="3042269857"/>
              </p:ext>
            </p:extLst>
          </p:nvPr>
        </p:nvGraphicFramePr>
        <p:xfrm>
          <a:off x="2592924" y="1290847"/>
          <a:ext cx="8789450" cy="4507520"/>
        </p:xfrm>
        <a:graphic>
          <a:graphicData uri="http://schemas.openxmlformats.org/drawingml/2006/table">
            <a:tbl>
              <a:tblPr firstRow="1" firstCol="1" bandRow="1">
                <a:tableStyleId>{5C22544A-7EE6-4342-B048-85BDC9FD1C3A}</a:tableStyleId>
              </a:tblPr>
              <a:tblGrid>
                <a:gridCol w="1606445">
                  <a:extLst>
                    <a:ext uri="{9D8B030D-6E8A-4147-A177-3AD203B41FA5}">
                      <a16:colId xmlns:a16="http://schemas.microsoft.com/office/drawing/2014/main" val="1513680789"/>
                    </a:ext>
                  </a:extLst>
                </a:gridCol>
                <a:gridCol w="3695989">
                  <a:extLst>
                    <a:ext uri="{9D8B030D-6E8A-4147-A177-3AD203B41FA5}">
                      <a16:colId xmlns:a16="http://schemas.microsoft.com/office/drawing/2014/main" val="3427166056"/>
                    </a:ext>
                  </a:extLst>
                </a:gridCol>
                <a:gridCol w="1874269">
                  <a:extLst>
                    <a:ext uri="{9D8B030D-6E8A-4147-A177-3AD203B41FA5}">
                      <a16:colId xmlns:a16="http://schemas.microsoft.com/office/drawing/2014/main" val="3817067651"/>
                    </a:ext>
                  </a:extLst>
                </a:gridCol>
                <a:gridCol w="1612747">
                  <a:extLst>
                    <a:ext uri="{9D8B030D-6E8A-4147-A177-3AD203B41FA5}">
                      <a16:colId xmlns:a16="http://schemas.microsoft.com/office/drawing/2014/main" val="2567803513"/>
                    </a:ext>
                  </a:extLst>
                </a:gridCol>
              </a:tblGrid>
              <a:tr h="522211">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 </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Deutsche Schuldenbremse</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EU-Stabilitäts- u. Wachstumspakt</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EU-Fiskalpakt</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37288859"/>
                  </a:ext>
                </a:extLst>
              </a:tr>
              <a:tr h="1095310">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Öffentlicher Haushalt (unmittelbar)</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Bund: 0,35% des BIP</a:t>
                      </a:r>
                      <a:br>
                        <a:rPr lang="de-DE" sz="1600" dirty="0">
                          <a:effectLst/>
                          <a:latin typeface="Calibri" panose="020F0502020204030204" pitchFamily="34" charset="0"/>
                          <a:cs typeface="Calibri" panose="020F0502020204030204" pitchFamily="34" charset="0"/>
                        </a:rPr>
                      </a:br>
                      <a:r>
                        <a:rPr lang="de-DE" sz="1600" dirty="0">
                          <a:effectLst/>
                          <a:latin typeface="Calibri" panose="020F0502020204030204" pitchFamily="34" charset="0"/>
                          <a:cs typeface="Calibri" panose="020F0502020204030204" pitchFamily="34" charset="0"/>
                        </a:rPr>
                        <a:t>Länder: 0,0% des BIP</a:t>
                      </a:r>
                      <a:br>
                        <a:rPr lang="de-DE" sz="1600" dirty="0">
                          <a:effectLst/>
                          <a:latin typeface="Calibri" panose="020F0502020204030204" pitchFamily="34" charset="0"/>
                          <a:cs typeface="Calibri" panose="020F0502020204030204" pitchFamily="34" charset="0"/>
                        </a:rPr>
                      </a:br>
                      <a:r>
                        <a:rPr lang="de-DE" sz="1600" dirty="0">
                          <a:effectLst/>
                          <a:latin typeface="Calibri" panose="020F0502020204030204" pitchFamily="34" charset="0"/>
                          <a:cs typeface="Calibri" panose="020F0502020204030204" pitchFamily="34" charset="0"/>
                        </a:rPr>
                        <a:t>Kommunen: nicht erfasst</a:t>
                      </a:r>
                      <a:r>
                        <a:rPr lang="de-DE" sz="1600" baseline="30000" dirty="0">
                          <a:effectLst/>
                          <a:latin typeface="Calibri" panose="020F0502020204030204" pitchFamily="34" charset="0"/>
                          <a:cs typeface="Calibri" panose="020F0502020204030204" pitchFamily="34" charset="0"/>
                        </a:rPr>
                        <a:t>1</a:t>
                      </a:r>
                      <a:br>
                        <a:rPr lang="de-DE" sz="1600" baseline="30000" dirty="0">
                          <a:effectLst/>
                          <a:latin typeface="Calibri" panose="020F0502020204030204" pitchFamily="34" charset="0"/>
                          <a:cs typeface="Calibri" panose="020F0502020204030204" pitchFamily="34" charset="0"/>
                        </a:rPr>
                      </a:br>
                      <a:r>
                        <a:rPr lang="de-DE" sz="1600" dirty="0">
                          <a:effectLst/>
                          <a:latin typeface="Calibri" panose="020F0502020204030204" pitchFamily="34" charset="0"/>
                          <a:cs typeface="Calibri" panose="020F0502020204030204" pitchFamily="34" charset="0"/>
                        </a:rPr>
                        <a:t>Sozialversich.: nicht erfasst</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err="1">
                          <a:effectLst/>
                          <a:latin typeface="Calibri" panose="020F0502020204030204" pitchFamily="34" charset="0"/>
                          <a:cs typeface="Calibri" panose="020F0502020204030204" pitchFamily="34" charset="0"/>
                        </a:rPr>
                        <a:t>Gebietsk</a:t>
                      </a:r>
                      <a:r>
                        <a:rPr lang="de-DE" sz="1600" dirty="0">
                          <a:effectLst/>
                          <a:latin typeface="Calibri" panose="020F0502020204030204" pitchFamily="34" charset="0"/>
                          <a:cs typeface="Calibri" panose="020F0502020204030204" pitchFamily="34" charset="0"/>
                        </a:rPr>
                        <a:t>./</a:t>
                      </a:r>
                      <a:r>
                        <a:rPr lang="de-DE" sz="1600" dirty="0" err="1">
                          <a:effectLst/>
                          <a:latin typeface="Calibri" panose="020F0502020204030204" pitchFamily="34" charset="0"/>
                          <a:cs typeface="Calibri" panose="020F0502020204030204" pitchFamily="34" charset="0"/>
                        </a:rPr>
                        <a:t>Sozialvers</a:t>
                      </a:r>
                      <a:r>
                        <a:rPr lang="de-DE" sz="1600" dirty="0">
                          <a:effectLst/>
                          <a:latin typeface="Calibri" panose="020F0502020204030204" pitchFamily="34" charset="0"/>
                          <a:cs typeface="Calibri" panose="020F0502020204030204" pitchFamily="34" charset="0"/>
                        </a:rPr>
                        <a:t>. strukturell 1,0% des BIP (Bund 65%/ Länder 35%)</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0,5% des BIP</a:t>
                      </a:r>
                    </a:p>
                    <a:p>
                      <a:pPr>
                        <a:lnSpc>
                          <a:spcPct val="107000"/>
                        </a:lnSpc>
                        <a:spcAft>
                          <a:spcPts val="300"/>
                        </a:spcAft>
                      </a:pPr>
                      <a:r>
                        <a:rPr lang="de-DE" sz="1600" dirty="0">
                          <a:effectLst/>
                          <a:latin typeface="Calibri" panose="020F0502020204030204" pitchFamily="34" charset="0"/>
                          <a:cs typeface="Calibri" panose="020F0502020204030204" pitchFamily="34" charset="0"/>
                        </a:rPr>
                        <a:t>(1,0% wenn Schuldenstand erheblich &lt;60%)</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276633052"/>
                  </a:ext>
                </a:extLst>
              </a:tr>
              <a:tr h="789262">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Sondervermögen</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Ohne Anrechnung zulässig, wenn vor 2011 aufgelegt, ab 2011 auf </a:t>
                      </a:r>
                      <a:r>
                        <a:rPr lang="de-DE" sz="1600" dirty="0" err="1">
                          <a:effectLst/>
                          <a:latin typeface="Calibri" panose="020F0502020204030204" pitchFamily="34" charset="0"/>
                          <a:cs typeface="Calibri" panose="020F0502020204030204" pitchFamily="34" charset="0"/>
                        </a:rPr>
                        <a:t>öff</a:t>
                      </a:r>
                      <a:r>
                        <a:rPr lang="de-DE" sz="1600" dirty="0">
                          <a:effectLst/>
                          <a:latin typeface="Calibri" panose="020F0502020204030204" pitchFamily="34" charset="0"/>
                          <a:cs typeface="Calibri" panose="020F0502020204030204" pitchFamily="34" charset="0"/>
                        </a:rPr>
                        <a:t>. Haushalte anzurechnen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auf </a:t>
                      </a:r>
                      <a:r>
                        <a:rPr lang="de-DE" sz="1600" dirty="0" err="1">
                          <a:effectLst/>
                          <a:latin typeface="Calibri" panose="020F0502020204030204" pitchFamily="34" charset="0"/>
                          <a:cs typeface="Calibri" panose="020F0502020204030204" pitchFamily="34" charset="0"/>
                        </a:rPr>
                        <a:t>öff</a:t>
                      </a:r>
                      <a:r>
                        <a:rPr lang="de-DE" sz="1600" dirty="0">
                          <a:effectLst/>
                          <a:latin typeface="Calibri" panose="020F0502020204030204" pitchFamily="34" charset="0"/>
                          <a:cs typeface="Calibri" panose="020F0502020204030204" pitchFamily="34" charset="0"/>
                        </a:rPr>
                        <a:t>. Haushalte anzurechnen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wie EU-SWP</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1395194333"/>
                  </a:ext>
                </a:extLst>
              </a:tr>
              <a:tr h="1056315">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Extrahaushalte</a:t>
                      </a:r>
                      <a:r>
                        <a:rPr lang="de-DE" sz="1600" baseline="30000">
                          <a:effectLst/>
                          <a:latin typeface="Calibri" panose="020F0502020204030204" pitchFamily="34" charset="0"/>
                          <a:cs typeface="Calibri" panose="020F0502020204030204" pitchFamily="34" charset="0"/>
                        </a:rPr>
                        <a:t>2</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Ohne Anrechnung zulässig, wenn rechtlich und dispositiv selbständig und Zweckbestimmung gegeben ist (keine Finanzierungsgesellschaft)</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auf </a:t>
                      </a:r>
                      <a:r>
                        <a:rPr lang="de-DE" sz="1600" dirty="0" err="1">
                          <a:effectLst/>
                          <a:latin typeface="Calibri" panose="020F0502020204030204" pitchFamily="34" charset="0"/>
                          <a:cs typeface="Calibri" panose="020F0502020204030204" pitchFamily="34" charset="0"/>
                        </a:rPr>
                        <a:t>öff</a:t>
                      </a:r>
                      <a:r>
                        <a:rPr lang="de-DE" sz="1600" dirty="0">
                          <a:effectLst/>
                          <a:latin typeface="Calibri" panose="020F0502020204030204" pitchFamily="34" charset="0"/>
                          <a:cs typeface="Calibri" panose="020F0502020204030204" pitchFamily="34" charset="0"/>
                        </a:rPr>
                        <a:t>. Haushalte anzurechnen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wie EU-SWP</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1483569243"/>
                  </a:ext>
                </a:extLst>
              </a:tr>
              <a:tr h="522211">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Sonstige FEU</a:t>
                      </a:r>
                      <a:r>
                        <a:rPr lang="de-DE" sz="1600" baseline="30000">
                          <a:effectLst/>
                          <a:latin typeface="Calibri" panose="020F0502020204030204" pitchFamily="34" charset="0"/>
                          <a:cs typeface="Calibri" panose="020F0502020204030204" pitchFamily="34" charset="0"/>
                        </a:rPr>
                        <a:t>2, 3</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wie Extra-HH</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Ohne Anrechnung zulässig</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wie EU-SWP</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3630417195"/>
                  </a:ext>
                </a:extLst>
              </a:tr>
              <a:tr h="522211">
                <a:tc>
                  <a:txBody>
                    <a:bodyPr/>
                    <a:lstStyle/>
                    <a:p>
                      <a:pPr>
                        <a:lnSpc>
                          <a:spcPct val="107000"/>
                        </a:lnSpc>
                        <a:spcAft>
                          <a:spcPts val="300"/>
                        </a:spcAft>
                      </a:pPr>
                      <a:r>
                        <a:rPr lang="de-DE" sz="1600">
                          <a:effectLst/>
                          <a:latin typeface="Calibri" panose="020F0502020204030204" pitchFamily="34" charset="0"/>
                          <a:cs typeface="Calibri" panose="020F0502020204030204" pitchFamily="34" charset="0"/>
                        </a:rPr>
                        <a:t>Finanzielle Transaktionen</a:t>
                      </a:r>
                      <a:endParaRPr lang="de-DE" sz="160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Als Vermögenserwerb oder -veräußerung ausgenommen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auf </a:t>
                      </a:r>
                      <a:r>
                        <a:rPr lang="de-DE" sz="1600" dirty="0" err="1">
                          <a:effectLst/>
                          <a:latin typeface="Calibri" panose="020F0502020204030204" pitchFamily="34" charset="0"/>
                          <a:cs typeface="Calibri" panose="020F0502020204030204" pitchFamily="34" charset="0"/>
                        </a:rPr>
                        <a:t>öff</a:t>
                      </a:r>
                      <a:r>
                        <a:rPr lang="de-DE" sz="1600" dirty="0">
                          <a:effectLst/>
                          <a:latin typeface="Calibri" panose="020F0502020204030204" pitchFamily="34" charset="0"/>
                          <a:cs typeface="Calibri" panose="020F0502020204030204" pitchFamily="34" charset="0"/>
                        </a:rPr>
                        <a:t>. Haushalte anzurechnen</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tc>
                  <a:txBody>
                    <a:bodyPr/>
                    <a:lstStyle/>
                    <a:p>
                      <a:pPr>
                        <a:lnSpc>
                          <a:spcPct val="107000"/>
                        </a:lnSpc>
                        <a:spcAft>
                          <a:spcPts val="300"/>
                        </a:spcAft>
                      </a:pPr>
                      <a:r>
                        <a:rPr lang="de-DE" sz="1600" dirty="0">
                          <a:effectLst/>
                          <a:latin typeface="Calibri" panose="020F0502020204030204" pitchFamily="34" charset="0"/>
                          <a:cs typeface="Calibri" panose="020F0502020204030204" pitchFamily="34" charset="0"/>
                        </a:rPr>
                        <a:t>wie EU-SWP</a:t>
                      </a:r>
                      <a:endParaRPr lang="de-DE" sz="1600" dirty="0">
                        <a:effectLst/>
                        <a:latin typeface="Calibri" panose="020F0502020204030204" pitchFamily="34" charset="0"/>
                        <a:ea typeface="Calibri" panose="020F0502020204030204" pitchFamily="34" charset="0"/>
                        <a:cs typeface="Calibri" panose="020F0502020204030204" pitchFamily="34" charset="0"/>
                      </a:endParaRPr>
                    </a:p>
                  </a:txBody>
                  <a:tcPr marL="44450" marR="44450" marT="0" marB="0"/>
                </a:tc>
                <a:extLst>
                  <a:ext uri="{0D108BD9-81ED-4DB2-BD59-A6C34878D82A}">
                    <a16:rowId xmlns:a16="http://schemas.microsoft.com/office/drawing/2014/main" val="2366990481"/>
                  </a:ext>
                </a:extLst>
              </a:tr>
            </a:tbl>
          </a:graphicData>
        </a:graphic>
      </p:graphicFrame>
      <p:sp>
        <p:nvSpPr>
          <p:cNvPr id="6" name="Fußzeilenplatzhalter 4">
            <a:extLst>
              <a:ext uri="{FF2B5EF4-FFF2-40B4-BE49-F238E27FC236}">
                <a16:creationId xmlns:a16="http://schemas.microsoft.com/office/drawing/2014/main" id="{DA81CA90-2F8A-4CB3-8E3B-438445BF7374}"/>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356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35105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12</a:t>
            </a:fld>
            <a:endParaRPr lang="de-DE"/>
          </a:p>
        </p:txBody>
      </p:sp>
      <p:sp>
        <p:nvSpPr>
          <p:cNvPr id="6" name="Fußzeilenplatzhalter 4">
            <a:extLst>
              <a:ext uri="{FF2B5EF4-FFF2-40B4-BE49-F238E27FC236}">
                <a16:creationId xmlns:a16="http://schemas.microsoft.com/office/drawing/2014/main" id="{E9EA29AC-B390-4DE2-9E00-D0FCDD6DD574}"/>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1991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a:xfrm>
            <a:off x="2413519" y="667682"/>
            <a:ext cx="9778481" cy="970450"/>
          </a:xfrm>
        </p:spPr>
        <p:txBody>
          <a:bodyPr/>
          <a:lstStyle/>
          <a:p>
            <a:r>
              <a:rPr lang="de-DE" sz="3600" dirty="0">
                <a:solidFill>
                  <a:schemeClr val="tx1"/>
                </a:solidFill>
                <a:latin typeface="Calibri" panose="020F0502020204030204" pitchFamily="34" charset="0"/>
                <a:cs typeface="Calibri" panose="020F0502020204030204" pitchFamily="34" charset="0"/>
              </a:rPr>
              <a:t>Deutsche Staatsschulden nach Gläubigern</a:t>
            </a:r>
            <a:br>
              <a:rPr lang="de-DE" dirty="0">
                <a:solidFill>
                  <a:schemeClr val="tx1"/>
                </a:solidFill>
                <a:latin typeface="Calibri" panose="020F0502020204030204" pitchFamily="34" charset="0"/>
                <a:cs typeface="Calibri" panose="020F0502020204030204" pitchFamily="34" charset="0"/>
              </a:rPr>
            </a:br>
            <a:r>
              <a:rPr lang="de-DE" sz="2000" b="0" dirty="0">
                <a:solidFill>
                  <a:schemeClr val="tx1"/>
                </a:solidFill>
                <a:latin typeface="Calibri" panose="020F0502020204030204" pitchFamily="34" charset="0"/>
                <a:cs typeface="Calibri" panose="020F0502020204030204" pitchFamily="34" charset="0"/>
              </a:rPr>
              <a:t>(in </a:t>
            </a:r>
            <a:r>
              <a:rPr lang="de-DE" sz="2000" b="0" dirty="0" err="1">
                <a:solidFill>
                  <a:schemeClr val="tx1"/>
                </a:solidFill>
                <a:latin typeface="Calibri" panose="020F0502020204030204" pitchFamily="34" charset="0"/>
                <a:cs typeface="Calibri" panose="020F0502020204030204" pitchFamily="34" charset="0"/>
              </a:rPr>
              <a:t>Mrd</a:t>
            </a:r>
            <a:r>
              <a:rPr lang="de-DE" sz="2000" b="0" dirty="0">
                <a:solidFill>
                  <a:schemeClr val="tx1"/>
                </a:solidFill>
                <a:latin typeface="Calibri" panose="020F0502020204030204" pitchFamily="34" charset="0"/>
                <a:cs typeface="Calibri" panose="020F0502020204030204" pitchFamily="34" charset="0"/>
              </a:rPr>
              <a:t> EUR, 2020, gesamt: 2.325 </a:t>
            </a:r>
            <a:r>
              <a:rPr lang="de-DE" sz="2000" b="0" dirty="0" err="1">
                <a:solidFill>
                  <a:schemeClr val="tx1"/>
                </a:solidFill>
                <a:latin typeface="Calibri" panose="020F0502020204030204" pitchFamily="34" charset="0"/>
                <a:cs typeface="Calibri" panose="020F0502020204030204" pitchFamily="34" charset="0"/>
              </a:rPr>
              <a:t>Mrd</a:t>
            </a:r>
            <a:r>
              <a:rPr lang="de-DE" sz="2000" b="0" dirty="0">
                <a:solidFill>
                  <a:schemeClr val="tx1"/>
                </a:solidFill>
                <a:latin typeface="Calibri" panose="020F0502020204030204" pitchFamily="34" charset="0"/>
                <a:cs typeface="Calibri" panose="020F0502020204030204" pitchFamily="34" charset="0"/>
              </a:rPr>
              <a:t> EUR, Quelle: </a:t>
            </a:r>
            <a:r>
              <a:rPr lang="de-DE" sz="2000" dirty="0" err="1">
                <a:solidFill>
                  <a:schemeClr val="tx1"/>
                </a:solidFill>
                <a:latin typeface="Calibri" panose="020F0502020204030204" pitchFamily="34" charset="0"/>
                <a:cs typeface="Calibri" panose="020F0502020204030204" pitchFamily="34" charset="0"/>
              </a:rPr>
              <a:t>B</a:t>
            </a:r>
            <a:r>
              <a:rPr lang="de-DE" sz="2000" b="0" dirty="0" err="1">
                <a:solidFill>
                  <a:schemeClr val="tx1"/>
                </a:solidFill>
                <a:latin typeface="Calibri" panose="020F0502020204030204" pitchFamily="34" charset="0"/>
                <a:cs typeface="Calibri" panose="020F0502020204030204" pitchFamily="34" charset="0"/>
              </a:rPr>
              <a:t>uBa</a:t>
            </a:r>
            <a:r>
              <a:rPr lang="de-DE" sz="2000" b="0" dirty="0">
                <a:solidFill>
                  <a:schemeClr val="tx1"/>
                </a:solidFill>
                <a:latin typeface="Calibri" panose="020F0502020204030204" pitchFamily="34" charset="0"/>
                <a:cs typeface="Calibri" panose="020F0502020204030204" pitchFamily="34" charset="0"/>
              </a:rPr>
              <a:t>)</a:t>
            </a:r>
          </a:p>
        </p:txBody>
      </p:sp>
      <p:sp>
        <p:nvSpPr>
          <p:cNvPr id="7" name="Foliennummernplatzhalter 6">
            <a:extLst>
              <a:ext uri="{FF2B5EF4-FFF2-40B4-BE49-F238E27FC236}">
                <a16:creationId xmlns:a16="http://schemas.microsoft.com/office/drawing/2014/main" id="{A3C1E983-DD79-47D5-A817-0BE905E9A6E1}"/>
              </a:ext>
            </a:extLst>
          </p:cNvPr>
          <p:cNvSpPr>
            <a:spLocks noGrp="1"/>
          </p:cNvSpPr>
          <p:nvPr>
            <p:ph type="sldNum" sz="quarter" idx="12"/>
          </p:nvPr>
        </p:nvSpPr>
        <p:spPr/>
        <p:txBody>
          <a:bodyPr/>
          <a:lstStyle/>
          <a:p>
            <a:fld id="{D57F1E4F-1CFF-5643-939E-217C01CDF565}" type="slidenum">
              <a:rPr lang="en-US" smtClean="0"/>
              <a:pPr/>
              <a:t>13</a:t>
            </a:fld>
            <a:endParaRPr lang="en-US" dirty="0"/>
          </a:p>
        </p:txBody>
      </p:sp>
      <p:graphicFrame>
        <p:nvGraphicFramePr>
          <p:cNvPr id="5" name="Diagramm 4">
            <a:extLst>
              <a:ext uri="{FF2B5EF4-FFF2-40B4-BE49-F238E27FC236}">
                <a16:creationId xmlns:a16="http://schemas.microsoft.com/office/drawing/2014/main" id="{90FC2402-BD93-48B6-8C27-E4F76F3CF14E}"/>
              </a:ext>
            </a:extLst>
          </p:cNvPr>
          <p:cNvGraphicFramePr>
            <a:graphicFrameLocks noGrp="1"/>
          </p:cNvGraphicFramePr>
          <p:nvPr>
            <p:extLst>
              <p:ext uri="{D42A27DB-BD31-4B8C-83A1-F6EECF244321}">
                <p14:modId xmlns:p14="http://schemas.microsoft.com/office/powerpoint/2010/main" val="1701257834"/>
              </p:ext>
            </p:extLst>
          </p:nvPr>
        </p:nvGraphicFramePr>
        <p:xfrm>
          <a:off x="1400961" y="1711253"/>
          <a:ext cx="8409557" cy="5019868"/>
        </p:xfrm>
        <a:graphic>
          <a:graphicData uri="http://schemas.openxmlformats.org/drawingml/2006/chart">
            <c:chart xmlns:c="http://schemas.openxmlformats.org/drawingml/2006/chart" xmlns:r="http://schemas.openxmlformats.org/officeDocument/2006/relationships" r:id="rId2"/>
          </a:graphicData>
        </a:graphic>
      </p:graphicFrame>
      <p:sp>
        <p:nvSpPr>
          <p:cNvPr id="3" name="Fußzeilenplatzhalter 2">
            <a:extLst>
              <a:ext uri="{FF2B5EF4-FFF2-40B4-BE49-F238E27FC236}">
                <a16:creationId xmlns:a16="http://schemas.microsoft.com/office/drawing/2014/main" id="{6118AC77-3774-4E8D-B1E8-E4500B9F4942}"/>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6400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a:xfrm>
            <a:off x="2478062" y="648625"/>
            <a:ext cx="9713938" cy="970450"/>
          </a:xfrm>
        </p:spPr>
        <p:txBody>
          <a:bodyPr>
            <a:normAutofit fontScale="90000"/>
          </a:bodyPr>
          <a:lstStyle/>
          <a:p>
            <a:r>
              <a:rPr lang="de-DE" sz="3600" dirty="0">
                <a:solidFill>
                  <a:schemeClr val="tx1"/>
                </a:solidFill>
                <a:latin typeface="Calibri" panose="020F0502020204030204" pitchFamily="34" charset="0"/>
                <a:cs typeface="Calibri" panose="020F0502020204030204" pitchFamily="34" charset="0"/>
              </a:rPr>
              <a:t>Finanzvermögen Private Haushalte Deutschland</a:t>
            </a:r>
            <a:br>
              <a:rPr lang="de-DE" dirty="0">
                <a:solidFill>
                  <a:schemeClr val="tx1"/>
                </a:solidFill>
                <a:latin typeface="Calibri" panose="020F0502020204030204" pitchFamily="34" charset="0"/>
                <a:cs typeface="Calibri" panose="020F0502020204030204" pitchFamily="34" charset="0"/>
              </a:rPr>
            </a:br>
            <a:r>
              <a:rPr lang="de-DE" sz="2200" b="0" dirty="0">
                <a:solidFill>
                  <a:schemeClr val="tx1"/>
                </a:solidFill>
                <a:latin typeface="Calibri" panose="020F0502020204030204" pitchFamily="34" charset="0"/>
                <a:cs typeface="Calibri" panose="020F0502020204030204" pitchFamily="34" charset="0"/>
              </a:rPr>
              <a:t>(brutto, in </a:t>
            </a:r>
            <a:r>
              <a:rPr lang="de-DE" sz="2200" b="0" dirty="0" err="1">
                <a:solidFill>
                  <a:schemeClr val="tx1"/>
                </a:solidFill>
                <a:latin typeface="Calibri" panose="020F0502020204030204" pitchFamily="34" charset="0"/>
                <a:cs typeface="Calibri" panose="020F0502020204030204" pitchFamily="34" charset="0"/>
              </a:rPr>
              <a:t>Mrd</a:t>
            </a:r>
            <a:r>
              <a:rPr lang="de-DE" sz="2200" b="0" dirty="0">
                <a:solidFill>
                  <a:schemeClr val="tx1"/>
                </a:solidFill>
                <a:latin typeface="Calibri" panose="020F0502020204030204" pitchFamily="34" charset="0"/>
                <a:cs typeface="Calibri" panose="020F0502020204030204" pitchFamily="34" charset="0"/>
              </a:rPr>
              <a:t> EUR, 2020, gesamt: 6.950 </a:t>
            </a:r>
            <a:r>
              <a:rPr lang="de-DE" sz="2200" b="0" dirty="0" err="1">
                <a:solidFill>
                  <a:schemeClr val="tx1"/>
                </a:solidFill>
                <a:latin typeface="Calibri" panose="020F0502020204030204" pitchFamily="34" charset="0"/>
                <a:cs typeface="Calibri" panose="020F0502020204030204" pitchFamily="34" charset="0"/>
              </a:rPr>
              <a:t>Mrd</a:t>
            </a:r>
            <a:r>
              <a:rPr lang="de-DE" sz="2200" b="0" dirty="0">
                <a:solidFill>
                  <a:schemeClr val="tx1"/>
                </a:solidFill>
                <a:latin typeface="Calibri" panose="020F0502020204030204" pitchFamily="34" charset="0"/>
                <a:cs typeface="Calibri" panose="020F0502020204030204" pitchFamily="34" charset="0"/>
              </a:rPr>
              <a:t> EUR, Quelle: Bundesbank)</a:t>
            </a:r>
          </a:p>
        </p:txBody>
      </p:sp>
      <p:sp>
        <p:nvSpPr>
          <p:cNvPr id="7" name="Foliennummernplatzhalter 6">
            <a:extLst>
              <a:ext uri="{FF2B5EF4-FFF2-40B4-BE49-F238E27FC236}">
                <a16:creationId xmlns:a16="http://schemas.microsoft.com/office/drawing/2014/main" id="{A3C1E983-DD79-47D5-A817-0BE905E9A6E1}"/>
              </a:ext>
            </a:extLst>
          </p:cNvPr>
          <p:cNvSpPr>
            <a:spLocks noGrp="1"/>
          </p:cNvSpPr>
          <p:nvPr>
            <p:ph type="sldNum" sz="quarter" idx="12"/>
          </p:nvPr>
        </p:nvSpPr>
        <p:spPr/>
        <p:txBody>
          <a:bodyPr/>
          <a:lstStyle/>
          <a:p>
            <a:fld id="{D57F1E4F-1CFF-5643-939E-217C01CDF565}" type="slidenum">
              <a:rPr lang="en-US" smtClean="0"/>
              <a:pPr/>
              <a:t>14</a:t>
            </a:fld>
            <a:endParaRPr lang="en-US" dirty="0"/>
          </a:p>
        </p:txBody>
      </p:sp>
      <p:graphicFrame>
        <p:nvGraphicFramePr>
          <p:cNvPr id="9" name="Diagramm 8">
            <a:extLst>
              <a:ext uri="{FF2B5EF4-FFF2-40B4-BE49-F238E27FC236}">
                <a16:creationId xmlns:a16="http://schemas.microsoft.com/office/drawing/2014/main" id="{FE14741E-E5D7-4E2F-92B2-B577F9184334}"/>
              </a:ext>
            </a:extLst>
          </p:cNvPr>
          <p:cNvGraphicFramePr>
            <a:graphicFrameLocks noGrp="1"/>
          </p:cNvGraphicFramePr>
          <p:nvPr>
            <p:extLst>
              <p:ext uri="{D42A27DB-BD31-4B8C-83A1-F6EECF244321}">
                <p14:modId xmlns:p14="http://schemas.microsoft.com/office/powerpoint/2010/main" val="16564309"/>
              </p:ext>
            </p:extLst>
          </p:nvPr>
        </p:nvGraphicFramePr>
        <p:xfrm>
          <a:off x="2676088" y="1619075"/>
          <a:ext cx="8073439" cy="5238925"/>
        </p:xfrm>
        <a:graphic>
          <a:graphicData uri="http://schemas.openxmlformats.org/drawingml/2006/chart">
            <c:chart xmlns:c="http://schemas.openxmlformats.org/drawingml/2006/chart" xmlns:r="http://schemas.openxmlformats.org/officeDocument/2006/relationships" r:id="rId2"/>
          </a:graphicData>
        </a:graphic>
      </p:graphicFrame>
      <p:sp>
        <p:nvSpPr>
          <p:cNvPr id="3" name="Fußzeilenplatzhalter 2">
            <a:extLst>
              <a:ext uri="{FF2B5EF4-FFF2-40B4-BE49-F238E27FC236}">
                <a16:creationId xmlns:a16="http://schemas.microsoft.com/office/drawing/2014/main" id="{36C5C0E6-5DCC-475E-BB68-43DD8B7314F0}"/>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6112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p:txBody>
          <a:bodyPr/>
          <a:lstStyle/>
          <a:p>
            <a:r>
              <a:rPr lang="de-DE" dirty="0">
                <a:solidFill>
                  <a:schemeClr val="tx1"/>
                </a:solidFill>
                <a:latin typeface="Calibri" panose="020F0502020204030204" pitchFamily="34" charset="0"/>
                <a:cs typeface="Calibri" panose="020F0502020204030204" pitchFamily="34" charset="0"/>
              </a:rPr>
              <a:t>Blick zur Seite (was wäre wenn …)</a:t>
            </a:r>
          </a:p>
        </p:txBody>
      </p:sp>
      <p:sp>
        <p:nvSpPr>
          <p:cNvPr id="3" name="Inhaltsplatzhalter 2">
            <a:extLst>
              <a:ext uri="{FF2B5EF4-FFF2-40B4-BE49-F238E27FC236}">
                <a16:creationId xmlns:a16="http://schemas.microsoft.com/office/drawing/2014/main" id="{37B5174D-4D98-4546-BB24-A7AFB4F1DD4A}"/>
              </a:ext>
            </a:extLst>
          </p:cNvPr>
          <p:cNvSpPr>
            <a:spLocks noGrp="1"/>
          </p:cNvSpPr>
          <p:nvPr>
            <p:ph idx="1"/>
          </p:nvPr>
        </p:nvSpPr>
        <p:spPr>
          <a:xfrm>
            <a:off x="2508308" y="2222287"/>
            <a:ext cx="9001386" cy="4430440"/>
          </a:xfrm>
        </p:spPr>
        <p:txBody>
          <a:bodyPr>
            <a:normAutofit/>
          </a:bodyPr>
          <a:lstStyle/>
          <a:p>
            <a:r>
              <a:rPr lang="de-DE" sz="2000" dirty="0">
                <a:solidFill>
                  <a:schemeClr val="tx1"/>
                </a:solidFill>
                <a:latin typeface="Calibri" panose="020F0502020204030204" pitchFamily="34" charset="0"/>
                <a:cs typeface="Calibri" panose="020F0502020204030204" pitchFamily="34" charset="0"/>
              </a:rPr>
              <a:t>Die deutschen Staatsschulden liegen aktuell bei gut 2,3 Bio EUR</a:t>
            </a:r>
          </a:p>
          <a:p>
            <a:pPr marL="0" indent="0">
              <a:buNone/>
            </a:pPr>
            <a:r>
              <a:rPr lang="de-DE" sz="2000" dirty="0">
                <a:solidFill>
                  <a:schemeClr val="tx1"/>
                </a:solidFill>
                <a:latin typeface="Calibri" panose="020F0502020204030204" pitchFamily="34" charset="0"/>
                <a:cs typeface="Calibri" panose="020F0502020204030204" pitchFamily="34" charset="0"/>
              </a:rPr>
              <a:t>Zur Diskussion:</a:t>
            </a:r>
          </a:p>
          <a:p>
            <a:r>
              <a:rPr lang="de-DE" sz="2000" dirty="0">
                <a:solidFill>
                  <a:schemeClr val="tx1"/>
                </a:solidFill>
                <a:latin typeface="Calibri" panose="020F0502020204030204" pitchFamily="34" charset="0"/>
                <a:cs typeface="Calibri" panose="020F0502020204030204" pitchFamily="34" charset="0"/>
              </a:rPr>
              <a:t>Erster Gedanke:</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Was fehlte heute in Deutschland,</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wenn die Ausgaben, die mit den Schulden finanziert wurden, nicht getätigt worden wären</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oder wenn diese Ausgaben durch Steuern finanziert worden wären?</a:t>
            </a:r>
          </a:p>
          <a:p>
            <a:r>
              <a:rPr lang="de-DE" sz="2000" dirty="0">
                <a:solidFill>
                  <a:schemeClr val="tx1"/>
                </a:solidFill>
                <a:latin typeface="Calibri" panose="020F0502020204030204" pitchFamily="34" charset="0"/>
                <a:cs typeface="Calibri" panose="020F0502020204030204" pitchFamily="34" charset="0"/>
              </a:rPr>
              <a:t>Zweiter Gedanke:</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Der Staat tilgt seine Schulden.</a:t>
            </a:r>
            <a:br>
              <a:rPr lang="de-DE" sz="2000" dirty="0">
                <a:solidFill>
                  <a:schemeClr val="tx1"/>
                </a:solidFill>
                <a:latin typeface="Calibri" panose="020F0502020204030204" pitchFamily="34" charset="0"/>
                <a:cs typeface="Calibri" panose="020F0502020204030204" pitchFamily="34" charset="0"/>
              </a:rPr>
            </a:br>
            <a:r>
              <a:rPr lang="de-DE" sz="2000" dirty="0">
                <a:solidFill>
                  <a:schemeClr val="tx1"/>
                </a:solidFill>
                <a:latin typeface="Calibri" panose="020F0502020204030204" pitchFamily="34" charset="0"/>
                <a:cs typeface="Calibri" panose="020F0502020204030204" pitchFamily="34" charset="0"/>
              </a:rPr>
              <a:t>Was würden die Gläubiger (Sparer) stattdessen kaufen?</a:t>
            </a:r>
          </a:p>
        </p:txBody>
      </p:sp>
      <p:sp>
        <p:nvSpPr>
          <p:cNvPr id="4" name="Foliennummernplatzhalter 3">
            <a:extLst>
              <a:ext uri="{FF2B5EF4-FFF2-40B4-BE49-F238E27FC236}">
                <a16:creationId xmlns:a16="http://schemas.microsoft.com/office/drawing/2014/main" id="{1733E18A-4CC6-4DE8-A9EE-96180F2FF95F}"/>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5" name="Fußzeilenplatzhalter 4">
            <a:extLst>
              <a:ext uri="{FF2B5EF4-FFF2-40B4-BE49-F238E27FC236}">
                <a16:creationId xmlns:a16="http://schemas.microsoft.com/office/drawing/2014/main" id="{FDFF502D-43B3-454A-8C53-A3B4A620F5DE}"/>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99367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60272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16</a:t>
            </a:fld>
            <a:endParaRPr lang="de-DE"/>
          </a:p>
        </p:txBody>
      </p:sp>
      <p:sp>
        <p:nvSpPr>
          <p:cNvPr id="6" name="Fußzeilenplatzhalter 4">
            <a:extLst>
              <a:ext uri="{FF2B5EF4-FFF2-40B4-BE49-F238E27FC236}">
                <a16:creationId xmlns:a16="http://schemas.microsoft.com/office/drawing/2014/main" id="{8DF5B6AB-FC64-46BA-A582-4C3F96C4D03D}"/>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26291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p:txBody>
          <a:bodyPr/>
          <a:lstStyle/>
          <a:p>
            <a:r>
              <a:rPr lang="de-DE" sz="3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Leitbild „Investierendes Unternehmen“</a:t>
            </a:r>
            <a:endParaRPr lang="de-DE" dirty="0">
              <a:solidFill>
                <a:schemeClr val="tx1"/>
              </a:solidFill>
              <a:latin typeface="Calibri" panose="020F0502020204030204" pitchFamily="34" charset="0"/>
              <a:cs typeface="Calibri" panose="020F0502020204030204" pitchFamily="34" charset="0"/>
            </a:endParaRPr>
          </a:p>
        </p:txBody>
      </p:sp>
      <p:sp>
        <p:nvSpPr>
          <p:cNvPr id="3" name="Inhaltsplatzhalter 2">
            <a:extLst>
              <a:ext uri="{FF2B5EF4-FFF2-40B4-BE49-F238E27FC236}">
                <a16:creationId xmlns:a16="http://schemas.microsoft.com/office/drawing/2014/main" id="{37B5174D-4D98-4546-BB24-A7AFB4F1DD4A}"/>
              </a:ext>
            </a:extLst>
          </p:cNvPr>
          <p:cNvSpPr>
            <a:spLocks noGrp="1"/>
          </p:cNvSpPr>
          <p:nvPr>
            <p:ph idx="1"/>
          </p:nvPr>
        </p:nvSpPr>
        <p:spPr>
          <a:xfrm>
            <a:off x="2503225" y="1681197"/>
            <a:ext cx="9203611" cy="4430440"/>
          </a:xfrm>
        </p:spPr>
        <p:txBody>
          <a:bodyPr>
            <a:noAutofit/>
          </a:bodyPr>
          <a:lstStyle/>
          <a:p>
            <a:pPr algn="just">
              <a:spcBef>
                <a:spcPts val="0"/>
              </a:spcBef>
              <a:spcAft>
                <a:spcPts val="1200"/>
              </a:spcAft>
            </a:pPr>
            <a:r>
              <a:rPr lang="de-DE" sz="2000" dirty="0">
                <a:effectLst/>
                <a:latin typeface="Calibri" panose="020F0502020204030204" pitchFamily="34" charset="0"/>
                <a:ea typeface="Calibri" panose="020F0502020204030204" pitchFamily="34" charset="0"/>
                <a:cs typeface="Times New Roman" panose="02020603050405020304" pitchFamily="18" charset="0"/>
              </a:rPr>
              <a:t>Leitbild der </a:t>
            </a:r>
            <a:r>
              <a:rPr lang="de-DE" sz="2000" b="1" dirty="0">
                <a:effectLst/>
                <a:latin typeface="Calibri" panose="020F0502020204030204" pitchFamily="34" charset="0"/>
                <a:ea typeface="Calibri" panose="020F0502020204030204" pitchFamily="34" charset="0"/>
                <a:cs typeface="Times New Roman" panose="02020603050405020304" pitchFamily="18" charset="0"/>
              </a:rPr>
              <a:t>„schwäbischen Hausfrau“</a:t>
            </a:r>
            <a:r>
              <a:rPr lang="de-DE" sz="2000" dirty="0">
                <a:effectLst/>
                <a:latin typeface="Calibri" panose="020F0502020204030204" pitchFamily="34" charset="0"/>
                <a:ea typeface="Calibri" panose="020F0502020204030204" pitchFamily="34" charset="0"/>
                <a:cs typeface="Times New Roman" panose="02020603050405020304" pitchFamily="18" charset="0"/>
              </a:rPr>
              <a:t> (Schwarze Null)</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fleißig und sparsam</a:t>
            </a:r>
          </a:p>
          <a:p>
            <a:pPr lvl="1" algn="just">
              <a:spcBef>
                <a:spcPts val="0"/>
              </a:spcBef>
              <a:spcAft>
                <a:spcPts val="1200"/>
              </a:spcAft>
            </a:pPr>
            <a:r>
              <a:rPr lang="de-DE" sz="1800" dirty="0">
                <a:latin typeface="Calibri" panose="020F0502020204030204" pitchFamily="34" charset="0"/>
                <a:ea typeface="Calibri" panose="020F0502020204030204" pitchFamily="34" charset="0"/>
                <a:cs typeface="Times New Roman" panose="02020603050405020304" pitchFamily="18" charset="0"/>
              </a:rPr>
              <a:t>Ziel: rasche Tilgung um schuldenfrei = sorgenfrei</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Aber: Auch die „schwäbische Hausfrau“ geht beim Hausbau zur Sparkasse</a:t>
            </a:r>
          </a:p>
          <a:p>
            <a:pPr algn="just">
              <a:spcBef>
                <a:spcPts val="0"/>
              </a:spcBef>
              <a:spcAft>
                <a:spcPts val="1200"/>
              </a:spcAft>
            </a:pPr>
            <a:r>
              <a:rPr lang="de-DE" sz="2000" dirty="0">
                <a:effectLst/>
                <a:latin typeface="Calibri" panose="020F0502020204030204" pitchFamily="34" charset="0"/>
                <a:ea typeface="Calibri" panose="020F0502020204030204" pitchFamily="34" charset="0"/>
                <a:cs typeface="Times New Roman" panose="02020603050405020304" pitchFamily="18" charset="0"/>
              </a:rPr>
              <a:t>Das bessere Leitbild: </a:t>
            </a:r>
            <a:r>
              <a:rPr lang="de-DE" sz="2000" b="1" dirty="0">
                <a:effectLst/>
                <a:latin typeface="Calibri" panose="020F0502020204030204" pitchFamily="34" charset="0"/>
                <a:ea typeface="Calibri" panose="020F0502020204030204" pitchFamily="34" charset="0"/>
                <a:cs typeface="Times New Roman" panose="02020603050405020304" pitchFamily="18" charset="0"/>
              </a:rPr>
              <a:t>„investierendes Unternehmen“</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Staaten und Unternehmen sind grundsätzlich auf Dauer angelegt</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keine Lebensphasen (Lern-, Arbeits-, Familien- und Ruhestandsphase), die beim privaten Haushalt die Einkommens- u. Vorsorgeperspektive bestimmen</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Unternehmen: Zukunft liegt im Kapitalstock (und den Mitarbeitern)</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Investitionen: wettbewerbsfähig in Technologien, Prozessen,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FuE</a:t>
            </a:r>
            <a:r>
              <a:rPr lang="de-DE" sz="1800" dirty="0">
                <a:effectLst/>
                <a:latin typeface="Calibri" panose="020F0502020204030204" pitchFamily="34" charset="0"/>
                <a:ea typeface="Calibri" panose="020F0502020204030204" pitchFamily="34" charset="0"/>
                <a:cs typeface="Times New Roman" panose="02020603050405020304" pitchFamily="18" charset="0"/>
              </a:rPr>
              <a:t>, Mitarbeitern</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Investitionsrendite &gt; Kreditzins = Kreditaufnahme = höheres Wachstum</a:t>
            </a:r>
          </a:p>
          <a:p>
            <a:pPr lvl="1" algn="just">
              <a:spcBef>
                <a:spcPts val="0"/>
              </a:spcBef>
              <a:spcAft>
                <a:spcPts val="1200"/>
              </a:spcAft>
            </a:pPr>
            <a:r>
              <a:rPr lang="de-DE" sz="1800" dirty="0">
                <a:effectLst/>
                <a:latin typeface="Calibri" panose="020F0502020204030204" pitchFamily="34" charset="0"/>
                <a:ea typeface="Calibri" panose="020F0502020204030204" pitchFamily="34" charset="0"/>
                <a:cs typeface="Times New Roman" panose="02020603050405020304" pitchFamily="18" charset="0"/>
              </a:rPr>
              <a:t>Ähnlich kalkulieren sollte auch ein Finanzminister</a:t>
            </a:r>
            <a:endParaRPr lang="de-DE" sz="1800" dirty="0">
              <a:solidFill>
                <a:schemeClr val="tx1"/>
              </a:solidFill>
              <a:latin typeface="Calibri" panose="020F0502020204030204" pitchFamily="34" charset="0"/>
              <a:cs typeface="Calibri" panose="020F0502020204030204" pitchFamily="34" charset="0"/>
            </a:endParaRPr>
          </a:p>
        </p:txBody>
      </p:sp>
      <p:sp>
        <p:nvSpPr>
          <p:cNvPr id="4" name="Foliennummernplatzhalter 3">
            <a:extLst>
              <a:ext uri="{FF2B5EF4-FFF2-40B4-BE49-F238E27FC236}">
                <a16:creationId xmlns:a16="http://schemas.microsoft.com/office/drawing/2014/main" id="{1733E18A-4CC6-4DE8-A9EE-96180F2FF95F}"/>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5" name="Fußzeilenplatzhalter 4">
            <a:extLst>
              <a:ext uri="{FF2B5EF4-FFF2-40B4-BE49-F238E27FC236}">
                <a16:creationId xmlns:a16="http://schemas.microsoft.com/office/drawing/2014/main" id="{FDFF502D-43B3-454A-8C53-A3B4A620F5DE}"/>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07136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60272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18</a:t>
            </a:fld>
            <a:endParaRPr lang="de-DE"/>
          </a:p>
        </p:txBody>
      </p:sp>
      <p:sp>
        <p:nvSpPr>
          <p:cNvPr id="6" name="Fußzeilenplatzhalter 4">
            <a:extLst>
              <a:ext uri="{FF2B5EF4-FFF2-40B4-BE49-F238E27FC236}">
                <a16:creationId xmlns:a16="http://schemas.microsoft.com/office/drawing/2014/main" id="{C5587931-B9D6-4B9F-A930-DDDF016C441B}"/>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2168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548200" cy="5303837"/>
          </a:xfrm>
        </p:spPr>
        <p:txBody>
          <a:bodyPr>
            <a:noAutofit/>
          </a:bodyPr>
          <a:lstStyle/>
          <a:p>
            <a:pPr>
              <a:lnSpc>
                <a:spcPct val="120000"/>
              </a:lnSpc>
            </a:pPr>
            <a:r>
              <a:rPr lang="de-DE" dirty="0">
                <a:latin typeface="Calibri" panose="020F0502020204030204" pitchFamily="34" charset="0"/>
                <a:cs typeface="Calibri" panose="020F0502020204030204" pitchFamily="34" charset="0"/>
              </a:rPr>
              <a:t>Produktivität (BWS/Arbeitsstunde) in NI 10% niedriger als in BY, BW</a:t>
            </a:r>
          </a:p>
          <a:p>
            <a:pPr>
              <a:lnSpc>
                <a:spcPct val="120000"/>
              </a:lnSpc>
            </a:pPr>
            <a:r>
              <a:rPr lang="de-DE" dirty="0">
                <a:latin typeface="Calibri" panose="020F0502020204030204" pitchFamily="34" charset="0"/>
                <a:cs typeface="Calibri" panose="020F0502020204030204" pitchFamily="34" charset="0"/>
              </a:rPr>
              <a:t>Pro-Kopf-Einkommen in NI 20% niedriger als in BY/BW (geringere Erwerbsbeteiligung)</a:t>
            </a:r>
          </a:p>
          <a:p>
            <a:pPr>
              <a:lnSpc>
                <a:spcPct val="120000"/>
              </a:lnSpc>
            </a:pPr>
            <a:r>
              <a:rPr lang="de-DE" dirty="0">
                <a:latin typeface="Calibri" panose="020F0502020204030204" pitchFamily="34" charset="0"/>
                <a:cs typeface="Calibri" panose="020F0502020204030204" pitchFamily="34" charset="0"/>
              </a:rPr>
              <a:t>Arbeitsbevölkerung im Süden ist höher qualifiziert, wächst schneller und ist jünger</a:t>
            </a:r>
          </a:p>
          <a:p>
            <a:pPr>
              <a:lnSpc>
                <a:spcPct val="120000"/>
              </a:lnSpc>
            </a:pPr>
            <a:r>
              <a:rPr lang="de-DE" dirty="0">
                <a:latin typeface="Calibri" panose="020F0502020204030204" pitchFamily="34" charset="0"/>
                <a:cs typeface="Calibri" panose="020F0502020204030204" pitchFamily="34" charset="0"/>
              </a:rPr>
              <a:t>Erwerbstätige im Verarbeitenden Gewerbe: NI 16%, BY 20%, BW 24,5%</a:t>
            </a:r>
          </a:p>
          <a:p>
            <a:pPr>
              <a:lnSpc>
                <a:spcPct val="120000"/>
              </a:lnSpc>
            </a:pPr>
            <a:r>
              <a:rPr lang="de-DE" dirty="0">
                <a:latin typeface="Calibri" panose="020F0502020204030204" pitchFamily="34" charset="0"/>
                <a:cs typeface="Calibri" panose="020F0502020204030204" pitchFamily="34" charset="0"/>
              </a:rPr>
              <a:t>Verteilung Ausrüstungsinvestitionen VG/DL: NI: 25%/67%, BY: 40%/52%, BW: 50%/46%</a:t>
            </a:r>
          </a:p>
          <a:p>
            <a:pPr marL="0" indent="0">
              <a:lnSpc>
                <a:spcPct val="120000"/>
              </a:lnSpc>
              <a:buNone/>
            </a:pPr>
            <a:r>
              <a:rPr lang="de-DE" dirty="0">
                <a:latin typeface="Calibri" panose="020F0502020204030204" pitchFamily="34" charset="0"/>
                <a:cs typeface="Calibri" panose="020F0502020204030204" pitchFamily="34" charset="0"/>
              </a:rPr>
              <a:t>Ergebnis geringeres Wachstum </a:t>
            </a:r>
            <a:r>
              <a:rPr lang="de-DE" dirty="0">
                <a:latin typeface="Calibri" panose="020F0502020204030204" pitchFamily="34" charset="0"/>
                <a:cs typeface="Calibri" panose="020F0502020204030204" pitchFamily="34" charset="0"/>
                <a:sym typeface="Wingdings" panose="05000000000000000000" pitchFamily="2" charset="2"/>
              </a:rPr>
              <a:t></a:t>
            </a:r>
            <a:r>
              <a:rPr lang="de-DE" dirty="0">
                <a:latin typeface="Calibri" panose="020F0502020204030204" pitchFamily="34" charset="0"/>
                <a:cs typeface="Calibri" panose="020F0502020204030204" pitchFamily="34" charset="0"/>
              </a:rPr>
              <a:t> niedrigere Steuereinnahmen </a:t>
            </a:r>
            <a:r>
              <a:rPr lang="de-DE" dirty="0">
                <a:latin typeface="Calibri" panose="020F0502020204030204" pitchFamily="34" charset="0"/>
                <a:cs typeface="Calibri" panose="020F0502020204030204" pitchFamily="34" charset="0"/>
                <a:sym typeface="Wingdings" panose="05000000000000000000" pitchFamily="2" charset="2"/>
              </a:rPr>
              <a:t> hö</a:t>
            </a:r>
            <a:r>
              <a:rPr lang="de-DE" dirty="0">
                <a:latin typeface="Calibri" panose="020F0502020204030204" pitchFamily="34" charset="0"/>
                <a:cs typeface="Calibri" panose="020F0502020204030204" pitchFamily="34" charset="0"/>
              </a:rPr>
              <a:t>here Staatsverschul-dung </a:t>
            </a:r>
            <a:r>
              <a:rPr lang="de-DE" dirty="0">
                <a:latin typeface="Calibri" panose="020F0502020204030204" pitchFamily="34" charset="0"/>
                <a:cs typeface="Calibri" panose="020F0502020204030204" pitchFamily="34" charset="0"/>
                <a:sym typeface="Wingdings" panose="05000000000000000000" pitchFamily="2" charset="2"/>
              </a:rPr>
              <a:t> </a:t>
            </a:r>
            <a:r>
              <a:rPr lang="de-DE" dirty="0">
                <a:latin typeface="Calibri" panose="020F0502020204030204" pitchFamily="34" charset="0"/>
                <a:cs typeface="Calibri" panose="020F0502020204030204" pitchFamily="34" charset="0"/>
              </a:rPr>
              <a:t>Probleme strukturell ausgeglichenen HH zu erreichen (Schuldenbremse)</a:t>
            </a:r>
          </a:p>
          <a:p>
            <a:pPr>
              <a:lnSpc>
                <a:spcPct val="120000"/>
              </a:lnSpc>
            </a:pPr>
            <a:r>
              <a:rPr lang="de-DE" dirty="0">
                <a:latin typeface="Calibri" panose="020F0502020204030204" pitchFamily="34" charset="0"/>
                <a:cs typeface="Calibri" panose="020F0502020204030204" pitchFamily="34" charset="0"/>
              </a:rPr>
              <a:t>Investitionsquote (</a:t>
            </a:r>
            <a:r>
              <a:rPr lang="de-DE" dirty="0" err="1">
                <a:latin typeface="Calibri" panose="020F0502020204030204" pitchFamily="34" charset="0"/>
                <a:cs typeface="Calibri" panose="020F0502020204030204" pitchFamily="34" charset="0"/>
              </a:rPr>
              <a:t>Invest</a:t>
            </a:r>
            <a:r>
              <a:rPr lang="de-DE" dirty="0">
                <a:latin typeface="Calibri" panose="020F0502020204030204" pitchFamily="34" charset="0"/>
                <a:cs typeface="Calibri" panose="020F0502020204030204" pitchFamily="34" charset="0"/>
              </a:rPr>
              <a:t>./</a:t>
            </a:r>
            <a:r>
              <a:rPr lang="de-DE" dirty="0" err="1">
                <a:latin typeface="Calibri" panose="020F0502020204030204" pitchFamily="34" charset="0"/>
                <a:cs typeface="Calibri" panose="020F0502020204030204" pitchFamily="34" charset="0"/>
              </a:rPr>
              <a:t>Gesamtausg</a:t>
            </a:r>
            <a:r>
              <a:rPr lang="de-DE" dirty="0">
                <a:latin typeface="Calibri" panose="020F0502020204030204" pitchFamily="34" charset="0"/>
                <a:cs typeface="Calibri" panose="020F0502020204030204" pitchFamily="34" charset="0"/>
              </a:rPr>
              <a:t>.) (</a:t>
            </a:r>
            <a:r>
              <a:rPr lang="de-DE" dirty="0">
                <a:latin typeface="Calibri" panose="020F0502020204030204" pitchFamily="34" charset="0"/>
                <a:cs typeface="Calibri" panose="020F0502020204030204" pitchFamily="34" charset="0"/>
                <a:sym typeface="Symbol" panose="05050102010706020507" pitchFamily="18" charset="2"/>
              </a:rPr>
              <a:t>2009-2020)</a:t>
            </a:r>
            <a:r>
              <a:rPr lang="de-DE" dirty="0">
                <a:latin typeface="Calibri" panose="020F0502020204030204" pitchFamily="34" charset="0"/>
                <a:cs typeface="Calibri" panose="020F0502020204030204" pitchFamily="34" charset="0"/>
              </a:rPr>
              <a:t>: NI: 6,3%, BY: 12,4%, BW: 9,3%</a:t>
            </a:r>
          </a:p>
          <a:p>
            <a:pPr marL="0" indent="0">
              <a:lnSpc>
                <a:spcPct val="120000"/>
              </a:lnSpc>
              <a:buNone/>
            </a:pPr>
            <a:r>
              <a:rPr lang="de-DE" dirty="0">
                <a:latin typeface="Calibri" panose="020F0502020204030204" pitchFamily="34" charset="0"/>
                <a:cs typeface="Calibri" panose="020F0502020204030204" pitchFamily="34" charset="0"/>
              </a:rPr>
              <a:t>Was tun? – Wettbewerbsfähigkeit verbessern, Finanzausgleich, neue Industrien fördern </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Süd-Nord-Gefälle</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r>
              <a:rPr lang="de-DE" dirty="0"/>
              <a:t>W</a:t>
            </a:r>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19</a:t>
            </a:fld>
            <a:endParaRPr lang="de-DE"/>
          </a:p>
        </p:txBody>
      </p:sp>
      <p:sp>
        <p:nvSpPr>
          <p:cNvPr id="6" name="Fußzeilenplatzhalter 4">
            <a:extLst>
              <a:ext uri="{FF2B5EF4-FFF2-40B4-BE49-F238E27FC236}">
                <a16:creationId xmlns:a16="http://schemas.microsoft.com/office/drawing/2014/main" id="{AAA6FDDB-22BA-43E5-A762-8AF79BA8F4B0}"/>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3862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351059" cy="5303837"/>
          </a:xfrm>
        </p:spPr>
        <p:txBody>
          <a:bodyPr>
            <a:noAutofit/>
          </a:bodyPr>
          <a:lstStyle/>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a:t>
            </a:fld>
            <a:endParaRPr lang="de-DE"/>
          </a:p>
        </p:txBody>
      </p:sp>
      <p:sp>
        <p:nvSpPr>
          <p:cNvPr id="6" name="Fußzeilenplatzhalter 4">
            <a:extLst>
              <a:ext uri="{FF2B5EF4-FFF2-40B4-BE49-F238E27FC236}">
                <a16:creationId xmlns:a16="http://schemas.microsoft.com/office/drawing/2014/main" id="{6E643FBF-354A-4452-995E-05793FE68D51}"/>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761245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b="1" dirty="0">
                <a:effectLst/>
                <a:latin typeface="Calibri" panose="020F0502020204030204" pitchFamily="34" charset="0"/>
                <a:ea typeface="Calibri" panose="020F0502020204030204" pitchFamily="34" charset="0"/>
              </a:rPr>
              <a:t>Süd-Nord-Gefälle – Investitionsquote</a:t>
            </a:r>
            <a:r>
              <a:rPr lang="de-DE" sz="1800" dirty="0">
                <a:effectLst/>
                <a:latin typeface="Calibri" panose="020F0502020204030204" pitchFamily="34" charset="0"/>
                <a:ea typeface="Calibri" panose="020F0502020204030204" pitchFamily="34" charset="0"/>
              </a:rPr>
              <a:t> (Investitionsausgaben in % der Gesamtausgaben, inkl. Kommunen, Quelle: BMF, Bund-Länder-Finanzbeziehungen auf der Grundlage der Finanzverfassung, S. 29)</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20</a:t>
            </a:fld>
            <a:endParaRPr lang="de-DE"/>
          </a:p>
        </p:txBody>
      </p:sp>
      <p:graphicFrame>
        <p:nvGraphicFramePr>
          <p:cNvPr id="6" name="Diagramm 5">
            <a:extLst>
              <a:ext uri="{FF2B5EF4-FFF2-40B4-BE49-F238E27FC236}">
                <a16:creationId xmlns:a16="http://schemas.microsoft.com/office/drawing/2014/main" id="{00B9A0B0-357E-4274-B41A-1F299CB00B8A}"/>
              </a:ext>
            </a:extLst>
          </p:cNvPr>
          <p:cNvGraphicFramePr/>
          <p:nvPr>
            <p:extLst>
              <p:ext uri="{D42A27DB-BD31-4B8C-83A1-F6EECF244321}">
                <p14:modId xmlns:p14="http://schemas.microsoft.com/office/powerpoint/2010/main" val="785392527"/>
              </p:ext>
            </p:extLst>
          </p:nvPr>
        </p:nvGraphicFramePr>
        <p:xfrm>
          <a:off x="2431369" y="1958196"/>
          <a:ext cx="9390374" cy="4398154"/>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0EC8F16A-A0B7-4F9E-8005-63AFB5C3830E}"/>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040265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60272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21</a:t>
            </a:fld>
            <a:endParaRPr lang="de-DE"/>
          </a:p>
        </p:txBody>
      </p:sp>
      <p:sp>
        <p:nvSpPr>
          <p:cNvPr id="6" name="Fußzeilenplatzhalter 4">
            <a:extLst>
              <a:ext uri="{FF2B5EF4-FFF2-40B4-BE49-F238E27FC236}">
                <a16:creationId xmlns:a16="http://schemas.microsoft.com/office/drawing/2014/main" id="{58F23FC7-A02D-4937-B712-32F22EA744A6}"/>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83733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Autofit/>
          </a:bodyPr>
          <a:lstStyle/>
          <a:p>
            <a:pPr marL="0" indent="0">
              <a:lnSpc>
                <a:spcPct val="120000"/>
              </a:lnSpc>
              <a:buClr>
                <a:schemeClr val="tx1"/>
              </a:buClr>
              <a:buNone/>
            </a:pPr>
            <a:r>
              <a:rPr lang="de-DE" b="1" dirty="0">
                <a:latin typeface="Calibri" panose="020F0502020204030204" pitchFamily="34" charset="0"/>
                <a:cs typeface="Calibri" panose="020F0502020204030204" pitchFamily="34" charset="0"/>
              </a:rPr>
              <a:t>Doppelcharakter</a:t>
            </a:r>
            <a:r>
              <a:rPr lang="de-DE" dirty="0">
                <a:latin typeface="Calibri" panose="020F0502020204030204" pitchFamily="34" charset="0"/>
                <a:cs typeface="Calibri" panose="020F0502020204030204" pitchFamily="34" charset="0"/>
              </a:rPr>
              <a:t> von Investitionen</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Nachfragekomponente</a:t>
            </a:r>
            <a:r>
              <a:rPr lang="de-DE" dirty="0">
                <a:latin typeface="Calibri" panose="020F0502020204030204" pitchFamily="34" charset="0"/>
                <a:cs typeface="Calibri" panose="020F0502020204030204" pitchFamily="34" charset="0"/>
              </a:rPr>
              <a:t> für Investitionsgüter (z.B. Maschinen), Mehrnachfrage stützt Wachstum heute (Markträumung, Absorption der Ersparnis, </a:t>
            </a:r>
            <a:r>
              <a:rPr lang="de-DE" b="1" dirty="0">
                <a:latin typeface="Calibri" panose="020F0502020204030204" pitchFamily="34" charset="0"/>
                <a:cs typeface="Calibri" panose="020F0502020204030204" pitchFamily="34" charset="0"/>
              </a:rPr>
              <a:t>Multiplikator</a:t>
            </a:r>
            <a:r>
              <a:rPr lang="de-DE" dirty="0">
                <a:latin typeface="Calibri" panose="020F0502020204030204" pitchFamily="34" charset="0"/>
                <a:cs typeface="Calibri" panose="020F0502020204030204" pitchFamily="34" charset="0"/>
              </a:rPr>
              <a:t>)</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Angebotskomponente</a:t>
            </a:r>
            <a:r>
              <a:rPr lang="de-DE" dirty="0">
                <a:latin typeface="Calibri" panose="020F0502020204030204" pitchFamily="34" charset="0"/>
                <a:cs typeface="Calibri" panose="020F0502020204030204" pitchFamily="34" charset="0"/>
              </a:rPr>
              <a:t> für die Bedingungen der Produktion morgen (Produktivität, Wettbewerbsfähigkeit, Pro-Kopf-Einkommen (Primärverteilung), </a:t>
            </a:r>
            <a:r>
              <a:rPr lang="de-DE" b="1" dirty="0">
                <a:latin typeface="Calibri" panose="020F0502020204030204" pitchFamily="34" charset="0"/>
                <a:cs typeface="Calibri" panose="020F0502020204030204" pitchFamily="34" charset="0"/>
              </a:rPr>
              <a:t>Akzelerator</a:t>
            </a:r>
            <a:r>
              <a:rPr lang="de-DE" dirty="0">
                <a:latin typeface="Calibri" panose="020F0502020204030204" pitchFamily="34" charset="0"/>
                <a:cs typeface="Calibri" panose="020F0502020204030204" pitchFamily="34" charset="0"/>
              </a:rPr>
              <a:t>)</a:t>
            </a:r>
          </a:p>
          <a:p>
            <a:pPr marL="0" indent="0">
              <a:lnSpc>
                <a:spcPct val="120000"/>
              </a:lnSpc>
              <a:buClr>
                <a:schemeClr val="tx1"/>
              </a:buClr>
              <a:buNone/>
            </a:pPr>
            <a:r>
              <a:rPr lang="de-DE" b="1" dirty="0">
                <a:latin typeface="Calibri" panose="020F0502020204030204" pitchFamily="34" charset="0"/>
                <a:cs typeface="Calibri" panose="020F0502020204030204" pitchFamily="34" charset="0"/>
              </a:rPr>
              <a:t>Beobachtung:</a:t>
            </a:r>
          </a:p>
          <a:p>
            <a:pPr>
              <a:lnSpc>
                <a:spcPct val="120000"/>
              </a:lnSpc>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Ersparnis</a:t>
            </a:r>
            <a:r>
              <a:rPr lang="de-DE" dirty="0">
                <a:latin typeface="Calibri" panose="020F0502020204030204" pitchFamily="34" charset="0"/>
                <a:cs typeface="Calibri" panose="020F0502020204030204" pitchFamily="34" charset="0"/>
              </a:rPr>
              <a:t> steigt, (Netto-) </a:t>
            </a:r>
            <a:r>
              <a:rPr lang="de-DE" b="1" dirty="0">
                <a:latin typeface="Calibri" panose="020F0502020204030204" pitchFamily="34" charset="0"/>
                <a:cs typeface="Calibri" panose="020F0502020204030204" pitchFamily="34" charset="0"/>
              </a:rPr>
              <a:t>Investition</a:t>
            </a:r>
            <a:r>
              <a:rPr lang="de-DE" dirty="0">
                <a:latin typeface="Calibri" panose="020F0502020204030204" pitchFamily="34" charset="0"/>
                <a:cs typeface="Calibri" panose="020F0502020204030204" pitchFamily="34" charset="0"/>
              </a:rPr>
              <a:t> sinkt (S&lt;I)</a:t>
            </a:r>
          </a:p>
          <a:p>
            <a:pPr>
              <a:lnSpc>
                <a:spcPct val="120000"/>
              </a:lnSpc>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Wachstum</a:t>
            </a:r>
            <a:r>
              <a:rPr lang="de-DE" dirty="0">
                <a:latin typeface="Calibri" panose="020F0502020204030204" pitchFamily="34" charset="0"/>
                <a:cs typeface="Calibri" panose="020F0502020204030204" pitchFamily="34" charset="0"/>
              </a:rPr>
              <a:t> und </a:t>
            </a:r>
            <a:r>
              <a:rPr lang="de-DE" b="1" dirty="0">
                <a:latin typeface="Calibri" panose="020F0502020204030204" pitchFamily="34" charset="0"/>
                <a:cs typeface="Calibri" panose="020F0502020204030204" pitchFamily="34" charset="0"/>
              </a:rPr>
              <a:t>Produktivität</a:t>
            </a:r>
            <a:r>
              <a:rPr lang="de-DE" dirty="0">
                <a:latin typeface="Calibri" panose="020F0502020204030204" pitchFamily="34" charset="0"/>
                <a:cs typeface="Calibri" panose="020F0502020204030204" pitchFamily="34" charset="0"/>
              </a:rPr>
              <a:t> sinken</a:t>
            </a:r>
          </a:p>
          <a:p>
            <a:pPr>
              <a:lnSpc>
                <a:spcPct val="120000"/>
              </a:lnSpc>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Lohnspreizung</a:t>
            </a:r>
            <a:r>
              <a:rPr lang="de-DE" dirty="0">
                <a:latin typeface="Calibri" panose="020F0502020204030204" pitchFamily="34" charset="0"/>
                <a:cs typeface="Calibri" panose="020F0502020204030204" pitchFamily="34" charset="0"/>
              </a:rPr>
              <a:t> und </a:t>
            </a:r>
            <a:r>
              <a:rPr lang="de-DE" b="1" dirty="0">
                <a:latin typeface="Calibri" panose="020F0502020204030204" pitchFamily="34" charset="0"/>
                <a:cs typeface="Calibri" panose="020F0502020204030204" pitchFamily="34" charset="0"/>
              </a:rPr>
              <a:t>Verteilungskonflikte</a:t>
            </a:r>
            <a:r>
              <a:rPr lang="de-DE" dirty="0">
                <a:latin typeface="Calibri" panose="020F0502020204030204" pitchFamily="34" charset="0"/>
                <a:cs typeface="Calibri" panose="020F0502020204030204" pitchFamily="34" charset="0"/>
              </a:rPr>
              <a:t> steigen</a:t>
            </a:r>
          </a:p>
          <a:p>
            <a:pPr>
              <a:lnSpc>
                <a:spcPct val="120000"/>
              </a:lnSpc>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Angebotsorientierte </a:t>
            </a:r>
            <a:r>
              <a:rPr lang="de-DE" b="1" dirty="0">
                <a:latin typeface="Calibri" panose="020F0502020204030204" pitchFamily="34" charset="0"/>
                <a:cs typeface="Calibri" panose="020F0502020204030204" pitchFamily="34" charset="0"/>
              </a:rPr>
              <a:t>Politik</a:t>
            </a:r>
            <a:r>
              <a:rPr lang="de-DE" dirty="0">
                <a:latin typeface="Calibri" panose="020F0502020204030204" pitchFamily="34" charset="0"/>
                <a:cs typeface="Calibri" panose="020F0502020204030204" pitchFamily="34" charset="0"/>
              </a:rPr>
              <a:t> dominiert(e?) und </a:t>
            </a:r>
            <a:r>
              <a:rPr lang="de-DE" b="1" dirty="0">
                <a:latin typeface="Calibri" panose="020F0502020204030204" pitchFamily="34" charset="0"/>
                <a:cs typeface="Calibri" panose="020F0502020204030204" pitchFamily="34" charset="0"/>
              </a:rPr>
              <a:t>Tarifbindungen</a:t>
            </a:r>
            <a:r>
              <a:rPr lang="de-DE" dirty="0">
                <a:latin typeface="Calibri" panose="020F0502020204030204" pitchFamily="34" charset="0"/>
                <a:cs typeface="Calibri" panose="020F0502020204030204" pitchFamily="34" charset="0"/>
              </a:rPr>
              <a:t> sinken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Investitionen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22</a:t>
            </a:fld>
            <a:endParaRPr lang="de-DE"/>
          </a:p>
        </p:txBody>
      </p:sp>
      <p:sp>
        <p:nvSpPr>
          <p:cNvPr id="6" name="Fußzeilenplatzhalter 4">
            <a:extLst>
              <a:ext uri="{FF2B5EF4-FFF2-40B4-BE49-F238E27FC236}">
                <a16:creationId xmlns:a16="http://schemas.microsoft.com/office/drawing/2014/main" id="{CD69626B-BF3C-4C6D-B73A-A33B1C907043}"/>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24951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Autofit/>
          </a:bodyPr>
          <a:lstStyle/>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Staatsausgaben für dauerhafte Güter (&gt;1 Jahr) zur Erbringung der staatlichen Aufgaben (z.B. Gerichtsgebäude für das öffentliche Gut „Rechtssicherheit“).</a:t>
            </a: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Aber: Personalausgaben keine Investition (d.h. Schulgebäude: ja, LehrerInnen: nein)</a:t>
            </a:r>
          </a:p>
          <a:p>
            <a:pPr marL="0" indent="0">
              <a:spcBef>
                <a:spcPts val="0"/>
              </a:spcBef>
              <a:buClr>
                <a:schemeClr val="tx1"/>
              </a:buClr>
              <a:buNone/>
            </a:pPr>
            <a:r>
              <a:rPr lang="de-DE" sz="2000" dirty="0">
                <a:latin typeface="Calibri" panose="020F0502020204030204" pitchFamily="34" charset="0"/>
                <a:cs typeface="Calibri" panose="020F0502020204030204" pitchFamily="34" charset="0"/>
              </a:rPr>
              <a:t>Öffentliche Investitionen sind</a:t>
            </a:r>
          </a:p>
          <a:p>
            <a:pPr>
              <a:spcBef>
                <a:spcPts val="0"/>
              </a:spcBef>
              <a:buClr>
                <a:schemeClr val="tx1"/>
              </a:buClr>
              <a:buFont typeface="Wingdings" panose="05000000000000000000" pitchFamily="2" charset="2"/>
              <a:buChar char="Ø"/>
            </a:pPr>
            <a:r>
              <a:rPr lang="de-DE" sz="2000" dirty="0">
                <a:latin typeface="Calibri" panose="020F0502020204030204" pitchFamily="34" charset="0"/>
                <a:cs typeface="Calibri" panose="020F0502020204030204" pitchFamily="34" charset="0"/>
              </a:rPr>
              <a:t>wachstumswirksam (Multiplikator, Akzelerator)</a:t>
            </a:r>
          </a:p>
          <a:p>
            <a:pPr>
              <a:spcBef>
                <a:spcPts val="0"/>
              </a:spcBef>
              <a:buClr>
                <a:schemeClr val="tx1"/>
              </a:buClr>
              <a:buFont typeface="Wingdings" panose="05000000000000000000" pitchFamily="2" charset="2"/>
              <a:buChar char="Ø"/>
            </a:pPr>
            <a:r>
              <a:rPr lang="de-DE" sz="2000" dirty="0">
                <a:latin typeface="Calibri" panose="020F0502020204030204" pitchFamily="34" charset="0"/>
                <a:cs typeface="Calibri" panose="020F0502020204030204" pitchFamily="34" charset="0"/>
              </a:rPr>
              <a:t>Voraussetzung für Wachstum (Infrastrukturen, Bildung, Rechtssicherheit, </a:t>
            </a:r>
            <a:r>
              <a:rPr lang="de-DE" sz="2000" dirty="0" err="1">
                <a:latin typeface="Calibri" panose="020F0502020204030204" pitchFamily="34" charset="0"/>
                <a:cs typeface="Calibri" panose="020F0502020204030204" pitchFamily="34" charset="0"/>
              </a:rPr>
              <a:t>FuE</a:t>
            </a:r>
            <a:r>
              <a:rPr lang="de-DE" sz="2000" dirty="0">
                <a:latin typeface="Calibri" panose="020F0502020204030204" pitchFamily="34" charset="0"/>
                <a:cs typeface="Calibri" panose="020F0502020204030204" pitchFamily="34" charset="0"/>
              </a:rPr>
              <a:t>, …)</a:t>
            </a:r>
          </a:p>
          <a:p>
            <a:pPr>
              <a:spcBef>
                <a:spcPts val="0"/>
              </a:spcBef>
              <a:buClr>
                <a:schemeClr val="tx1"/>
              </a:buClr>
              <a:buFont typeface="Wingdings" panose="05000000000000000000" pitchFamily="2" charset="2"/>
              <a:buChar char="Ø"/>
            </a:pPr>
            <a:r>
              <a:rPr lang="de-DE" sz="2000" dirty="0">
                <a:latin typeface="Calibri" panose="020F0502020204030204" pitchFamily="34" charset="0"/>
                <a:cs typeface="Calibri" panose="020F0502020204030204" pitchFamily="34" charset="0"/>
              </a:rPr>
              <a:t>Voraussetzung für Daseinsvorsorge (Sicherheit, Versorgung, Gesundheit, Kultur, …)</a:t>
            </a:r>
          </a:p>
          <a:p>
            <a:pPr>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p</a:t>
            </a:r>
            <a:r>
              <a:rPr lang="de-DE" sz="2000" dirty="0">
                <a:latin typeface="Calibri" panose="020F0502020204030204" pitchFamily="34" charset="0"/>
                <a:cs typeface="Calibri" panose="020F0502020204030204" pitchFamily="34" charset="0"/>
              </a:rPr>
              <a:t>olitisch bestimmt (was ist eine öffentliche Aufgabe?)</a:t>
            </a:r>
          </a:p>
          <a:p>
            <a:pPr>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regional unterschiedlich verteilt (Süd-Nord-, West-Ost-Gefälle)</a:t>
            </a:r>
          </a:p>
          <a:p>
            <a:pPr>
              <a:spcBef>
                <a:spcPts val="0"/>
              </a:spcBef>
              <a:buClr>
                <a:schemeClr val="tx1"/>
              </a:buCl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a:p>
            <a:pPr marL="0" indent="0">
              <a:spcBef>
                <a:spcPts val="0"/>
              </a:spcBef>
              <a:buClr>
                <a:schemeClr val="tx1"/>
              </a:buClr>
              <a:buNone/>
            </a:pPr>
            <a:r>
              <a:rPr lang="de-DE" b="1" dirty="0">
                <a:latin typeface="Calibri" panose="020F0502020204030204" pitchFamily="34" charset="0"/>
                <a:cs typeface="Calibri" panose="020F0502020204030204" pitchFamily="34" charset="0"/>
              </a:rPr>
              <a:t>Finanzpolitik</a:t>
            </a:r>
          </a:p>
          <a:p>
            <a:pPr>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Staatseinnahmen unter Druck (Schwarze Null, Wachstum, Effizienz, Steuererosion)</a:t>
            </a:r>
          </a:p>
          <a:p>
            <a:pPr>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Öffentliche Investitionen oft freiwillig, Sozialleistungen oft rechtspflichtig, administrative Aufgaben (Polizei, Verwaltung, Asyl, Krise) oft politisch vorrangig</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Öffentliche Investitionen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23</a:t>
            </a:fld>
            <a:endParaRPr lang="de-DE"/>
          </a:p>
        </p:txBody>
      </p:sp>
      <p:sp>
        <p:nvSpPr>
          <p:cNvPr id="6" name="Fußzeilenplatzhalter 4">
            <a:extLst>
              <a:ext uri="{FF2B5EF4-FFF2-40B4-BE49-F238E27FC236}">
                <a16:creationId xmlns:a16="http://schemas.microsoft.com/office/drawing/2014/main" id="{57D42515-4B31-42B0-A2AC-7ABB0E50EDFE}"/>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59847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Autofit/>
          </a:bodyPr>
          <a:lstStyle/>
          <a:p>
            <a:pPr>
              <a:lnSpc>
                <a:spcPct val="120000"/>
              </a:lnSpc>
              <a:spcBef>
                <a:spcPts val="0"/>
              </a:spcBef>
              <a:spcAft>
                <a:spcPts val="300"/>
              </a:spcAft>
              <a:buClr>
                <a:schemeClr val="tx1"/>
              </a:buClr>
              <a:buFont typeface="Wingdings" panose="05000000000000000000" pitchFamily="2" charset="2"/>
              <a:buChar char="Ø"/>
            </a:pPr>
            <a:endParaRPr lang="de-DE" sz="1600" dirty="0">
              <a:solidFill>
                <a:schemeClr val="tx1"/>
              </a:solidFill>
              <a:latin typeface="Calibri" panose="020F0502020204030204" pitchFamily="34" charset="0"/>
              <a:cs typeface="Calibri" panose="020F0502020204030204" pitchFamily="34" charset="0"/>
            </a:endParaRPr>
          </a:p>
          <a:p>
            <a:pPr>
              <a:lnSpc>
                <a:spcPct val="120000"/>
              </a:lnSpc>
              <a:spcBef>
                <a:spcPts val="0"/>
              </a:spcBef>
              <a:spcAft>
                <a:spcPts val="300"/>
              </a:spcAft>
              <a:buClr>
                <a:schemeClr val="tx1"/>
              </a:buClr>
              <a:buFont typeface="Wingdings" panose="05000000000000000000" pitchFamily="2" charset="2"/>
              <a:buChar char="Ø"/>
            </a:pPr>
            <a:r>
              <a:rPr lang="de-DE" sz="1600" dirty="0">
                <a:solidFill>
                  <a:schemeClr val="tx1"/>
                </a:solidFill>
                <a:latin typeface="Calibri" panose="020F0502020204030204" pitchFamily="34" charset="0"/>
                <a:cs typeface="Calibri" panose="020F0502020204030204" pitchFamily="34" charset="0"/>
              </a:rPr>
              <a:t>„es geht in Deutschland und anderswo um stabile, funktionierende Finanzmärkte. Diese (…) gehören nicht den Banken (…). Sie sind vielmehr, (…) ein öffentliches Gut. (…) Sie sind unverzichtbar für jeden Handwerker, der einen Betriebsmittelkredit haben möchte, sie sind unverzichtbar für jedes große Unter-nehmen, das arbeitsplatzerhaltende oder arbeitsplatzerweiternde Investitionen vornehmen möchte, sie sind unverzichtbar für jede Kommune, wenn sie Kassenkredite braucht, sie sind unverzichtbar für Infra-</a:t>
            </a:r>
            <a:r>
              <a:rPr lang="de-DE" sz="1600" dirty="0" err="1">
                <a:solidFill>
                  <a:schemeClr val="tx1"/>
                </a:solidFill>
                <a:latin typeface="Calibri" panose="020F0502020204030204" pitchFamily="34" charset="0"/>
                <a:cs typeface="Calibri" panose="020F0502020204030204" pitchFamily="34" charset="0"/>
              </a:rPr>
              <a:t>strukturfinanzierungen</a:t>
            </a:r>
            <a:r>
              <a:rPr lang="de-DE" sz="1600" dirty="0">
                <a:solidFill>
                  <a:schemeClr val="tx1"/>
                </a:solidFill>
                <a:latin typeface="Calibri" panose="020F0502020204030204" pitchFamily="34" charset="0"/>
                <a:cs typeface="Calibri" panose="020F0502020204030204" pitchFamily="34" charset="0"/>
              </a:rPr>
              <a:t> in Deutschland, sie sind unverzichtbar für alle Menschen, die für das Alter sparen und damit ein auskömmliches Einkommen im Alter haben möchten, sie sind unverzichtbar für alle Sparerinnen und Sparer in Deutschland, die einen wettbewerbsfähigen Finanzsektor brauchen, auch um die günstigsten Konditionen zu bekommen. Das ist der Charakter dieses öffentlichen Gutes, um den es geht.“</a:t>
            </a:r>
            <a:br>
              <a:rPr lang="de-DE" sz="1600" dirty="0">
                <a:solidFill>
                  <a:schemeClr val="tx1"/>
                </a:solidFill>
                <a:latin typeface="Calibri" panose="020F0502020204030204" pitchFamily="34" charset="0"/>
                <a:cs typeface="Calibri" panose="020F0502020204030204" pitchFamily="34" charset="0"/>
              </a:rPr>
            </a:br>
            <a:r>
              <a:rPr lang="de-DE" sz="1600" dirty="0">
                <a:solidFill>
                  <a:schemeClr val="tx1"/>
                </a:solidFill>
                <a:latin typeface="Calibri" panose="020F0502020204030204" pitchFamily="34" charset="0"/>
                <a:cs typeface="Calibri" panose="020F0502020204030204" pitchFamily="34" charset="0"/>
              </a:rPr>
              <a:t>Steinbrück, Peer (2008); Rede des Bundesministers der Finanzen zum Finanzmarktstabilisierungsgesetz vor dem Deutschen Bundestag am 15. Oktober 2008 in Berlin</a:t>
            </a:r>
          </a:p>
          <a:p>
            <a:pPr>
              <a:lnSpc>
                <a:spcPct val="120000"/>
              </a:lnSpc>
              <a:spcBef>
                <a:spcPts val="0"/>
              </a:spcBef>
              <a:spcAft>
                <a:spcPts val="300"/>
              </a:spcAft>
              <a:buClr>
                <a:schemeClr val="tx1"/>
              </a:buClr>
              <a:buFont typeface="Wingdings" panose="05000000000000000000" pitchFamily="2" charset="2"/>
              <a:buChar char="Ø"/>
            </a:pPr>
            <a:endParaRPr lang="de-DE" sz="1600" dirty="0">
              <a:solidFill>
                <a:schemeClr val="tx1"/>
              </a:solidFill>
              <a:latin typeface="Calibri" panose="020F0502020204030204" pitchFamily="34" charset="0"/>
              <a:cs typeface="Calibri" panose="020F0502020204030204" pitchFamily="34" charset="0"/>
            </a:endParaRPr>
          </a:p>
          <a:p>
            <a:pPr>
              <a:lnSpc>
                <a:spcPct val="120000"/>
              </a:lnSpc>
              <a:spcBef>
                <a:spcPts val="0"/>
              </a:spcBef>
              <a:spcAft>
                <a:spcPts val="300"/>
              </a:spcAft>
              <a:buClr>
                <a:schemeClr val="tx1"/>
              </a:buClr>
              <a:buFont typeface="Wingdings" panose="05000000000000000000" pitchFamily="2" charset="2"/>
              <a:buChar char="Ø"/>
            </a:pPr>
            <a:r>
              <a:rPr lang="de-DE" sz="1600" dirty="0">
                <a:solidFill>
                  <a:schemeClr val="tx1"/>
                </a:solidFill>
                <a:latin typeface="Calibri" panose="020F0502020204030204" pitchFamily="34" charset="0"/>
                <a:cs typeface="Calibri" panose="020F0502020204030204" pitchFamily="34" charset="0"/>
              </a:rPr>
              <a:t>Heute: Breitbandausbau, Gesundheitsvorsorge, sozialer Wohnungsbau, Kitas, …</a:t>
            </a:r>
          </a:p>
        </p:txBody>
      </p:sp>
      <p:sp>
        <p:nvSpPr>
          <p:cNvPr id="3" name="Titel 2"/>
          <p:cNvSpPr>
            <a:spLocks noGrp="1"/>
          </p:cNvSpPr>
          <p:nvPr>
            <p:ph type="title"/>
          </p:nvPr>
        </p:nvSpPr>
        <p:spPr>
          <a:xfrm>
            <a:off x="2592924" y="624110"/>
            <a:ext cx="9067264" cy="661226"/>
          </a:xfrm>
        </p:spPr>
        <p:txBody>
          <a:bodyPr/>
          <a:lstStyle/>
          <a:p>
            <a:r>
              <a:rPr lang="de-DE" sz="2400" b="1" dirty="0">
                <a:latin typeface="Calibri" panose="020F0502020204030204" pitchFamily="34" charset="0"/>
                <a:cs typeface="Calibri" panose="020F0502020204030204" pitchFamily="34" charset="0"/>
              </a:rPr>
              <a:t>Was ist eine öffentliche Aufgabe? – Ein Beispiel.</a:t>
            </a:r>
            <a:endParaRPr lang="de-DE" sz="24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24</a:t>
            </a:fld>
            <a:endParaRPr lang="de-DE"/>
          </a:p>
        </p:txBody>
      </p:sp>
      <p:sp>
        <p:nvSpPr>
          <p:cNvPr id="6" name="Fußzeilenplatzhalter 4">
            <a:extLst>
              <a:ext uri="{FF2B5EF4-FFF2-40B4-BE49-F238E27FC236}">
                <a16:creationId xmlns:a16="http://schemas.microsoft.com/office/drawing/2014/main" id="{2224BABC-3400-4296-B85F-41E61C2FD66E}"/>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782252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r>
              <a:rPr lang="de-DE" altLang="de-DE" b="1"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Sparen, Investieren und Sparüberhang </a:t>
            </a:r>
            <a:r>
              <a:rPr lang="de-DE" altLang="de-DE" sz="1400"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(Deutschland, in % des BIP, Quelle: </a:t>
            </a:r>
            <a:r>
              <a:rPr lang="de-DE" altLang="de-DE" sz="1400" dirty="0" err="1" bmk="">
                <a:solidFill>
                  <a:schemeClr val="tx1"/>
                </a:solidFill>
                <a:latin typeface="Calibri" panose="020F0502020204030204" pitchFamily="34" charset="0"/>
                <a:ea typeface="Times New Roman" panose="02020603050405020304" pitchFamily="18" charset="0"/>
                <a:cs typeface="Calibri" panose="020F0502020204030204" pitchFamily="34" charset="0"/>
              </a:rPr>
              <a:t>StatBA</a:t>
            </a:r>
            <a:r>
              <a:rPr lang="de-DE" altLang="de-DE" sz="1400"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de-DE" sz="14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25</a:t>
            </a:fld>
            <a:endParaRPr lang="de-DE"/>
          </a:p>
        </p:txBody>
      </p:sp>
      <p:graphicFrame>
        <p:nvGraphicFramePr>
          <p:cNvPr id="6" name="Diagramm 5">
            <a:extLst>
              <a:ext uri="{FF2B5EF4-FFF2-40B4-BE49-F238E27FC236}">
                <a16:creationId xmlns:a16="http://schemas.microsoft.com/office/drawing/2014/main" id="{678B218A-F68D-4BE8-A678-AC76ADF36971}"/>
              </a:ext>
            </a:extLst>
          </p:cNvPr>
          <p:cNvGraphicFramePr>
            <a:graphicFrameLocks noGrp="1"/>
          </p:cNvGraphicFramePr>
          <p:nvPr>
            <p:extLst>
              <p:ext uri="{D42A27DB-BD31-4B8C-83A1-F6EECF244321}">
                <p14:modId xmlns:p14="http://schemas.microsoft.com/office/powerpoint/2010/main" val="658544444"/>
              </p:ext>
            </p:extLst>
          </p:nvPr>
        </p:nvGraphicFramePr>
        <p:xfrm>
          <a:off x="2394681" y="1507512"/>
          <a:ext cx="9308171" cy="5031400"/>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06A9E8EA-E8A2-4E8B-A5B5-38AD0FB66378}"/>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00820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r>
              <a:rPr lang="de-DE" altLang="de-DE" b="1"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Deutschland: BIP und Produktivität</a:t>
            </a:r>
            <a:r>
              <a:rPr lang="de-DE" altLang="de-DE" sz="1600"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 (real, BIP/Erwerbstätigenstunde, Veränderung gegen Vorjahr in %, linearer Trend, 2021/2022 Prognose SVR (März 2021), Quelle: </a:t>
            </a:r>
            <a:r>
              <a:rPr lang="de-DE" altLang="de-DE" sz="1600" dirty="0" err="1" bmk="">
                <a:solidFill>
                  <a:schemeClr val="tx1"/>
                </a:solidFill>
                <a:latin typeface="Calibri" panose="020F0502020204030204" pitchFamily="34" charset="0"/>
                <a:ea typeface="Times New Roman" panose="02020603050405020304" pitchFamily="18" charset="0"/>
                <a:cs typeface="Calibri" panose="020F0502020204030204" pitchFamily="34" charset="0"/>
              </a:rPr>
              <a:t>StBA</a:t>
            </a:r>
            <a:r>
              <a:rPr lang="de-DE" altLang="de-DE" sz="1600" dirty="0" bmk="">
                <a:solidFill>
                  <a:schemeClr val="tx1"/>
                </a:solidFill>
                <a:latin typeface="Calibri" panose="020F0502020204030204" pitchFamily="34" charset="0"/>
                <a:ea typeface="Times New Roman" panose="02020603050405020304" pitchFamily="18" charset="0"/>
                <a:cs typeface="Calibri" panose="020F0502020204030204" pitchFamily="34" charset="0"/>
              </a:rPr>
              <a:t>)</a:t>
            </a:r>
            <a:endParaRPr lang="de-DE" sz="14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26</a:t>
            </a:fld>
            <a:endParaRPr lang="de-DE"/>
          </a:p>
        </p:txBody>
      </p:sp>
      <p:graphicFrame>
        <p:nvGraphicFramePr>
          <p:cNvPr id="9" name="Diagramm 8">
            <a:extLst>
              <a:ext uri="{FF2B5EF4-FFF2-40B4-BE49-F238E27FC236}">
                <a16:creationId xmlns:a16="http://schemas.microsoft.com/office/drawing/2014/main" id="{8A72AB30-C65B-49C5-9FC1-EB568835C704}"/>
              </a:ext>
            </a:extLst>
          </p:cNvPr>
          <p:cNvGraphicFramePr>
            <a:graphicFrameLocks noGrp="1"/>
          </p:cNvGraphicFramePr>
          <p:nvPr>
            <p:extLst>
              <p:ext uri="{D42A27DB-BD31-4B8C-83A1-F6EECF244321}">
                <p14:modId xmlns:p14="http://schemas.microsoft.com/office/powerpoint/2010/main" val="3166882821"/>
              </p:ext>
            </p:extLst>
          </p:nvPr>
        </p:nvGraphicFramePr>
        <p:xfrm>
          <a:off x="2592925" y="1734721"/>
          <a:ext cx="9141876" cy="4837306"/>
        </p:xfrm>
        <a:graphic>
          <a:graphicData uri="http://schemas.openxmlformats.org/drawingml/2006/chart">
            <c:chart xmlns:c="http://schemas.openxmlformats.org/drawingml/2006/chart" xmlns:r="http://schemas.openxmlformats.org/officeDocument/2006/relationships" r:id="rId2"/>
          </a:graphicData>
        </a:graphic>
      </p:graphicFrame>
      <p:sp>
        <p:nvSpPr>
          <p:cNvPr id="6" name="Fußzeilenplatzhalter 4">
            <a:extLst>
              <a:ext uri="{FF2B5EF4-FFF2-40B4-BE49-F238E27FC236}">
                <a16:creationId xmlns:a16="http://schemas.microsoft.com/office/drawing/2014/main" id="{3AE52151-99B0-4D5B-B0E0-50C202BA5987}"/>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36708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68473" y="1417638"/>
            <a:ext cx="9433002" cy="5303837"/>
          </a:xfrm>
        </p:spPr>
        <p:txBody>
          <a:bodyPr>
            <a:noAutofit/>
          </a:bodyPr>
          <a:lstStyle/>
          <a:p>
            <a:pPr marL="0" indent="0">
              <a:lnSpc>
                <a:spcPct val="120000"/>
              </a:lnSpc>
              <a:spcBef>
                <a:spcPts val="0"/>
              </a:spcBef>
              <a:buClr>
                <a:schemeClr val="tx1"/>
              </a:buClr>
              <a:buNone/>
            </a:pPr>
            <a:endParaRPr lang="de-DE" dirty="0">
              <a:latin typeface="Calibri" panose="020F0502020204030204" pitchFamily="34" charset="0"/>
              <a:cs typeface="Calibri" panose="020F0502020204030204" pitchFamily="34" charset="0"/>
            </a:endParaRP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Investitionsrückstand</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belastet Wachstum (Straßen/Bahn, Breitband)</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belastet sozialen Zusammenhalt (soziale Infrastruktur: Wohnen, FZH, Bibliotheken, …)</a:t>
            </a:r>
          </a:p>
          <a:p>
            <a:pPr>
              <a:lnSpc>
                <a:spcPct val="120000"/>
              </a:lnSpc>
              <a:spcBef>
                <a:spcPts val="0"/>
              </a:spcBef>
              <a:buClr>
                <a:schemeClr val="tx1"/>
              </a:buCl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Öffentliche Investitionen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stärken soziale Infrastruktur (ÖPNV, Wohnen, Bildung, Gesundheit, Freizeit/Kultur, …)</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helfen bei der Bewältigung des Strukturwandels (Klimaschutz, Digitalisierung, …)</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fördert Wachstum (Grundlagenforschung, Qualifikation, Förderung priv. Investitionen)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absorbiert (überschüssige) Ersparnis (Abbau Leistungsbilanzdefizit, positiver Zins)</a:t>
            </a:r>
          </a:p>
          <a:p>
            <a:pPr>
              <a:lnSpc>
                <a:spcPct val="120000"/>
              </a:lnSpc>
              <a:spcBef>
                <a:spcPts val="0"/>
              </a:spcBef>
              <a:buClr>
                <a:schemeClr val="tx1"/>
              </a:buClr>
              <a:buFont typeface="Wingdings" panose="05000000000000000000" pitchFamily="2" charset="2"/>
              <a:buChar char="Ø"/>
            </a:pPr>
            <a:endParaRPr lang="de-DE" dirty="0">
              <a:latin typeface="Calibri" panose="020F0502020204030204" pitchFamily="34" charset="0"/>
              <a:cs typeface="Calibri" panose="020F0502020204030204" pitchFamily="34" charset="0"/>
            </a:endParaRPr>
          </a:p>
        </p:txBody>
      </p:sp>
      <p:sp>
        <p:nvSpPr>
          <p:cNvPr id="3" name="Titel 2"/>
          <p:cNvSpPr>
            <a:spLocks noGrp="1"/>
          </p:cNvSpPr>
          <p:nvPr>
            <p:ph type="title"/>
          </p:nvPr>
        </p:nvSpPr>
        <p:spPr>
          <a:xfrm>
            <a:off x="2592924" y="624110"/>
            <a:ext cx="9067264" cy="661226"/>
          </a:xfrm>
        </p:spPr>
        <p:txBody>
          <a:bodyPr/>
          <a:lstStyle/>
          <a:p>
            <a:r>
              <a:rPr lang="de-DE" b="1" dirty="0">
                <a:latin typeface="Calibri" panose="020F0502020204030204" pitchFamily="34" charset="0"/>
                <a:cs typeface="Calibri" panose="020F0502020204030204" pitchFamily="34" charset="0"/>
              </a:rPr>
              <a:t>Warum höhere öffentliche Investitionen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27</a:t>
            </a:fld>
            <a:endParaRPr lang="de-DE"/>
          </a:p>
        </p:txBody>
      </p:sp>
      <p:sp>
        <p:nvSpPr>
          <p:cNvPr id="6" name="Fußzeilenplatzhalter 4">
            <a:extLst>
              <a:ext uri="{FF2B5EF4-FFF2-40B4-BE49-F238E27FC236}">
                <a16:creationId xmlns:a16="http://schemas.microsoft.com/office/drawing/2014/main" id="{0EABA67A-801B-4817-937B-9630B5B57E6B}"/>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4584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68473" y="1417638"/>
            <a:ext cx="9153027" cy="5303837"/>
          </a:xfrm>
        </p:spPr>
        <p:txBody>
          <a:bodyPr>
            <a:noAutofit/>
          </a:bodyPr>
          <a:lstStyle/>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Kurzfristig</a:t>
            </a:r>
            <a:r>
              <a:rPr lang="de-DE" dirty="0">
                <a:latin typeface="Calibri" panose="020F0502020204030204" pitchFamily="34" charset="0"/>
                <a:cs typeface="Calibri" panose="020F0502020204030204" pitchFamily="34" charset="0"/>
              </a:rPr>
              <a:t>: (Bekämpfung Corona, Rezession)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Haushalt, Sondervermögen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Nettoneuverschuldung (Sonderregelung für „</a:t>
            </a:r>
            <a:r>
              <a:rPr lang="de-DE" dirty="0">
                <a:effectLst/>
                <a:latin typeface="Arial" panose="020B0604020202020204" pitchFamily="34" charset="0"/>
              </a:rPr>
              <a:t>außergewöhnliche Notsituationen“)</a:t>
            </a:r>
            <a:endParaRPr lang="de-DE" dirty="0">
              <a:latin typeface="Calibri" panose="020F0502020204030204" pitchFamily="34" charset="0"/>
              <a:cs typeface="Calibri" panose="020F0502020204030204" pitchFamily="34" charset="0"/>
            </a:endParaRP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Längerfristig</a:t>
            </a:r>
            <a:r>
              <a:rPr lang="de-DE" dirty="0">
                <a:latin typeface="Calibri" panose="020F0502020204030204" pitchFamily="34" charset="0"/>
                <a:cs typeface="Calibri" panose="020F0502020204030204" pitchFamily="34" charset="0"/>
              </a:rPr>
              <a:t>: (Investitionen für strukturelle Verbesserungen)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Haushalt, Sondervermögen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Kredite im Haushalt nicht möglich (Schuldenbremse)</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Steuererhöhungen (schwer durchsetzbar und ggf. Belastung für Konjunktur)</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Fonds (Extra-HH, Sonstige FEU)</a:t>
            </a:r>
          </a:p>
          <a:p>
            <a:pPr lvl="1">
              <a:lnSpc>
                <a:spcPct val="120000"/>
              </a:lnSpc>
              <a:spcBef>
                <a:spcPts val="0"/>
              </a:spcBef>
              <a:buFont typeface="Wingdings" panose="05000000000000000000" pitchFamily="2" charset="2"/>
              <a:buChar char="Ø"/>
            </a:pPr>
            <a:r>
              <a:rPr lang="de-DE" dirty="0">
                <a:latin typeface="Calibri" panose="020F0502020204030204" pitchFamily="34" charset="0"/>
                <a:cs typeface="Calibri" panose="020F0502020204030204" pitchFamily="34" charset="0"/>
              </a:rPr>
              <a:t>kredit-fähig</a:t>
            </a:r>
          </a:p>
          <a:p>
            <a:pPr lvl="1">
              <a:lnSpc>
                <a:spcPct val="120000"/>
              </a:lnSpc>
              <a:spcBef>
                <a:spcPts val="0"/>
              </a:spcBef>
              <a:buFont typeface="Wingdings" panose="05000000000000000000" pitchFamily="2" charset="2"/>
              <a:buChar char="Ø"/>
            </a:pPr>
            <a:r>
              <a:rPr lang="de-DE" dirty="0">
                <a:latin typeface="Calibri" panose="020F0502020204030204" pitchFamily="34" charset="0"/>
                <a:cs typeface="Calibri" panose="020F0502020204030204" pitchFamily="34" charset="0"/>
              </a:rPr>
              <a:t>kompatibel zur dt. Schuldenbremse</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Beteiligungen (Finanztransaktionen)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Kommunen (wenn investiv und tragfähig)</a:t>
            </a:r>
          </a:p>
        </p:txBody>
      </p:sp>
      <p:sp>
        <p:nvSpPr>
          <p:cNvPr id="3" name="Titel 2"/>
          <p:cNvSpPr>
            <a:spLocks noGrp="1"/>
          </p:cNvSpPr>
          <p:nvPr>
            <p:ph type="title"/>
          </p:nvPr>
        </p:nvSpPr>
        <p:spPr>
          <a:xfrm>
            <a:off x="2592924" y="624110"/>
            <a:ext cx="9067264" cy="661226"/>
          </a:xfrm>
        </p:spPr>
        <p:txBody>
          <a:bodyPr/>
          <a:lstStyle/>
          <a:p>
            <a:r>
              <a:rPr lang="de-DE" b="1" dirty="0">
                <a:latin typeface="Calibri" panose="020F0502020204030204" pitchFamily="34" charset="0"/>
                <a:cs typeface="Calibri" panose="020F0502020204030204" pitchFamily="34" charset="0"/>
              </a:rPr>
              <a:t>Finanzierung öffentlicher Investitionen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28</a:t>
            </a:fld>
            <a:endParaRPr lang="de-DE"/>
          </a:p>
        </p:txBody>
      </p:sp>
      <p:sp>
        <p:nvSpPr>
          <p:cNvPr id="6" name="Fußzeilenplatzhalter 4">
            <a:extLst>
              <a:ext uri="{FF2B5EF4-FFF2-40B4-BE49-F238E27FC236}">
                <a16:creationId xmlns:a16="http://schemas.microsoft.com/office/drawing/2014/main" id="{D33D228A-31E0-41BA-8A90-53E43C4E8940}"/>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14618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60272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29</a:t>
            </a:fld>
            <a:endParaRPr lang="de-DE"/>
          </a:p>
        </p:txBody>
      </p:sp>
      <p:sp>
        <p:nvSpPr>
          <p:cNvPr id="6" name="Fußzeilenplatzhalter 4">
            <a:extLst>
              <a:ext uri="{FF2B5EF4-FFF2-40B4-BE49-F238E27FC236}">
                <a16:creationId xmlns:a16="http://schemas.microsoft.com/office/drawing/2014/main" id="{CDE9BF74-F5C8-47D8-8B30-3CBE10D5F373}"/>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77603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p:txBody>
          <a:bodyPr/>
          <a:lstStyle/>
          <a:p>
            <a:r>
              <a:rPr lang="de-DE" dirty="0">
                <a:solidFill>
                  <a:schemeClr val="tx1"/>
                </a:solidFill>
                <a:latin typeface="Calibri" panose="020F0502020204030204" pitchFamily="34" charset="0"/>
                <a:cs typeface="Calibri" panose="020F0502020204030204" pitchFamily="34" charset="0"/>
              </a:rPr>
              <a:t>Schuldenbremse – Warum?</a:t>
            </a:r>
          </a:p>
        </p:txBody>
      </p:sp>
      <p:sp>
        <p:nvSpPr>
          <p:cNvPr id="3" name="Inhaltsplatzhalter 2">
            <a:extLst>
              <a:ext uri="{FF2B5EF4-FFF2-40B4-BE49-F238E27FC236}">
                <a16:creationId xmlns:a16="http://schemas.microsoft.com/office/drawing/2014/main" id="{37B5174D-4D98-4546-BB24-A7AFB4F1DD4A}"/>
              </a:ext>
            </a:extLst>
          </p:cNvPr>
          <p:cNvSpPr>
            <a:spLocks noGrp="1"/>
          </p:cNvSpPr>
          <p:nvPr>
            <p:ph idx="1"/>
          </p:nvPr>
        </p:nvSpPr>
        <p:spPr>
          <a:xfrm>
            <a:off x="2486448" y="1516241"/>
            <a:ext cx="9505272" cy="4430440"/>
          </a:xfrm>
        </p:spPr>
        <p:txBody>
          <a:bodyPr>
            <a:noAutofit/>
          </a:bodyPr>
          <a:lstStyle/>
          <a:p>
            <a:pPr>
              <a:spcBef>
                <a:spcPts val="0"/>
              </a:spcBef>
              <a:spcAft>
                <a:spcPts val="600"/>
              </a:spcAft>
            </a:pPr>
            <a:r>
              <a:rPr lang="de-DE" sz="1600" dirty="0">
                <a:solidFill>
                  <a:schemeClr val="tx1"/>
                </a:solidFill>
                <a:latin typeface="Calibri" panose="020F0502020204030204" pitchFamily="34" charset="0"/>
                <a:cs typeface="Calibri" panose="020F0502020204030204" pitchFamily="34" charset="0"/>
              </a:rPr>
              <a:t>„Höhe und Entwicklung des in den vergangenen Jahrzehnten aufgelaufenen Schuldenstandes in Deutschland zeigen, dass die bislang geltenden Fiskalregeln die Neuverschuldung nicht nachhaltig eindämmen und damit auch den Anstieg der </a:t>
            </a:r>
            <a:r>
              <a:rPr lang="de-DE" sz="1600" dirty="0" err="1">
                <a:solidFill>
                  <a:schemeClr val="tx1"/>
                </a:solidFill>
                <a:latin typeface="Calibri" panose="020F0502020204030204" pitchFamily="34" charset="0"/>
                <a:cs typeface="Calibri" panose="020F0502020204030204" pitchFamily="34" charset="0"/>
              </a:rPr>
              <a:t>Schuldenstandsquote</a:t>
            </a:r>
            <a:r>
              <a:rPr lang="de-DE" sz="1600" dirty="0">
                <a:solidFill>
                  <a:schemeClr val="tx1"/>
                </a:solidFill>
                <a:latin typeface="Calibri" panose="020F0502020204030204" pitchFamily="34" charset="0"/>
                <a:cs typeface="Calibri" panose="020F0502020204030204" pitchFamily="34" charset="0"/>
              </a:rPr>
              <a:t> (…) nicht verhindern konnten. (…) </a:t>
            </a:r>
          </a:p>
          <a:p>
            <a:pPr>
              <a:spcBef>
                <a:spcPts val="0"/>
              </a:spcBef>
              <a:spcAft>
                <a:spcPts val="600"/>
              </a:spcAft>
            </a:pPr>
            <a:r>
              <a:rPr lang="de-DE" sz="1600" dirty="0">
                <a:solidFill>
                  <a:schemeClr val="tx1"/>
                </a:solidFill>
                <a:latin typeface="Calibri" panose="020F0502020204030204" pitchFamily="34" charset="0"/>
                <a:cs typeface="Calibri" panose="020F0502020204030204" pitchFamily="34" charset="0"/>
              </a:rPr>
              <a:t>ursächlich (…) sind ökonomische und politische Fehlanreize (…). Die für den Bund bislang geltende „goldene Regel“ (…) ermöglicht eine Nettokreditaufnahme bis zur Höhe der (…) veranschlagten Investitionen. Neben dem (…) ungeeigneten (Brutto-)Investitionsbegriff liegen die Schwächen (…) in einer zu weit gefassten Aus-</a:t>
            </a:r>
            <a:r>
              <a:rPr lang="de-DE" sz="1600" dirty="0" err="1">
                <a:solidFill>
                  <a:schemeClr val="tx1"/>
                </a:solidFill>
                <a:latin typeface="Calibri" panose="020F0502020204030204" pitchFamily="34" charset="0"/>
                <a:cs typeface="Calibri" panose="020F0502020204030204" pitchFamily="34" charset="0"/>
              </a:rPr>
              <a:t>nahmeregelung</a:t>
            </a:r>
            <a:r>
              <a:rPr lang="de-DE" sz="1600" dirty="0">
                <a:solidFill>
                  <a:schemeClr val="tx1"/>
                </a:solidFill>
                <a:latin typeface="Calibri" panose="020F0502020204030204" pitchFamily="34" charset="0"/>
                <a:cs typeface="Calibri" panose="020F0502020204030204" pitchFamily="34" charset="0"/>
              </a:rPr>
              <a:t> bei konjunkturellen Störungen, einer fehlenden Verknüpfung zwischen (…) </a:t>
            </a:r>
            <a:r>
              <a:rPr lang="de-DE" sz="1600" dirty="0" err="1">
                <a:solidFill>
                  <a:schemeClr val="tx1"/>
                </a:solidFill>
                <a:latin typeface="Calibri" panose="020F0502020204030204" pitchFamily="34" charset="0"/>
                <a:cs typeface="Calibri" panose="020F0502020204030204" pitchFamily="34" charset="0"/>
              </a:rPr>
              <a:t>Haushaltsaufstel-lung</a:t>
            </a:r>
            <a:r>
              <a:rPr lang="de-DE" sz="1600" dirty="0">
                <a:solidFill>
                  <a:schemeClr val="tx1"/>
                </a:solidFill>
                <a:latin typeface="Calibri" panose="020F0502020204030204" pitchFamily="34" charset="0"/>
                <a:cs typeface="Calibri" panose="020F0502020204030204" pitchFamily="34" charset="0"/>
              </a:rPr>
              <a:t> und Haushaltsvollzug sowie (…) zusätzlichen Defizite durch Bildung von Überschüssen in Zeiten eines Aufschwungs wieder auszugleichen.</a:t>
            </a:r>
          </a:p>
          <a:p>
            <a:pPr>
              <a:spcBef>
                <a:spcPts val="0"/>
              </a:spcBef>
              <a:spcAft>
                <a:spcPts val="600"/>
              </a:spcAft>
            </a:pPr>
            <a:r>
              <a:rPr lang="de-DE" sz="1600" dirty="0">
                <a:solidFill>
                  <a:schemeClr val="tx1"/>
                </a:solidFill>
                <a:latin typeface="Calibri" panose="020F0502020204030204" pitchFamily="34" charset="0"/>
                <a:cs typeface="Calibri" panose="020F0502020204030204" pitchFamily="34" charset="0"/>
              </a:rPr>
              <a:t>(…) seit (…) 1967/ 1969 die wirtschaftlichen und institutionellen Rahmenbedingungen erheblich geändert:</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Der demographische Wandel und die damit verbundenen Aufwendungen für die soziale Sicherung bedeuten ein hohes Maß an zusätzlichen impliziten Schulden für den Staat und verlangen eine Neujustierung der intergenerativen Lastenverteilung.</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Die Folgen hoher Schulden schlagen sich dauerhaft in der Verengung staatlicher Handlungsmöglichkeiten sowie in Wachstums- und Beschäftigungsverlusten nieder.</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Die intensivere Verflechtung Deutschlands mit der Weltwirtschaft im Zuge der Globalisierung schränkt die Wirksamkeit einer ‚Globalsteuerung‘ mittels Fiskalpolitik ein.</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 Vorgaben des (…) europäischen Stabilitäts- und Wachstumspaktes eingehalten werden.“</a:t>
            </a:r>
          </a:p>
          <a:p>
            <a:pPr marL="0" indent="0">
              <a:spcBef>
                <a:spcPts val="0"/>
              </a:spcBef>
              <a:spcAft>
                <a:spcPts val="600"/>
              </a:spcAft>
              <a:buNone/>
            </a:pPr>
            <a:r>
              <a:rPr lang="de-DE" sz="1200" dirty="0">
                <a:solidFill>
                  <a:schemeClr val="tx1"/>
                </a:solidFill>
                <a:latin typeface="Calibri" panose="020F0502020204030204" pitchFamily="34" charset="0"/>
                <a:cs typeface="Calibri" panose="020F0502020204030204" pitchFamily="34" charset="0"/>
              </a:rPr>
              <a:t>Aus „Entwurf … eines Gesetzes zur Änderung des Grundgesetzes (Artikel 91c, 91d, 104b, 109, 109a, 115, 143d)“ vom 24.3.2009 (BT-DS 16/12410), S. 5</a:t>
            </a:r>
          </a:p>
        </p:txBody>
      </p:sp>
      <p:sp>
        <p:nvSpPr>
          <p:cNvPr id="4" name="Foliennummernplatzhalter 3">
            <a:extLst>
              <a:ext uri="{FF2B5EF4-FFF2-40B4-BE49-F238E27FC236}">
                <a16:creationId xmlns:a16="http://schemas.microsoft.com/office/drawing/2014/main" id="{1733E18A-4CC6-4DE8-A9EE-96180F2FF95F}"/>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5" name="Fußzeilenplatzhalter 4">
            <a:extLst>
              <a:ext uri="{FF2B5EF4-FFF2-40B4-BE49-F238E27FC236}">
                <a16:creationId xmlns:a16="http://schemas.microsoft.com/office/drawing/2014/main" id="{A26D92CF-6739-479E-AB01-B19D60B972D3}"/>
              </a:ext>
            </a:extLst>
          </p:cNvPr>
          <p:cNvSpPr>
            <a:spLocks noGrp="1"/>
          </p:cNvSpPr>
          <p:nvPr>
            <p:ph type="ftr" sz="quarter" idx="11"/>
          </p:nvPr>
        </p:nvSpPr>
        <p:spPr/>
        <p:txBody>
          <a:bodyPr/>
          <a:lstStyle/>
          <a:p>
            <a:r>
              <a:rPr lang="de-DE" dirty="0">
                <a:latin typeface="Calibri" panose="020F0502020204030204" pitchFamily="34" charset="0"/>
                <a:cs typeface="Calibri" panose="020F0502020204030204" pitchFamily="34" charset="0"/>
              </a:rPr>
              <a:t>Torsten Windels, Beratender Ökonom (www.torsten-windels.de, nachricht@torsten-windels.de)</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22886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Nettoanlageinvestitionen dt. Gebietskörperschaften</a:t>
            </a:r>
            <a:r>
              <a:rPr lang="de-DE" sz="1800" dirty="0">
                <a:effectLst/>
                <a:latin typeface="Calibri" panose="020F0502020204030204" pitchFamily="34" charset="0"/>
                <a:ea typeface="Calibri" panose="020F0502020204030204" pitchFamily="34" charset="0"/>
                <a:cs typeface="Times New Roman" panose="02020603050405020304" pitchFamily="18" charset="0"/>
              </a:rPr>
              <a:t> (in % BIP, Q.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StBA</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30</a:t>
            </a:fld>
            <a:endParaRPr lang="de-DE"/>
          </a:p>
        </p:txBody>
      </p:sp>
      <p:graphicFrame>
        <p:nvGraphicFramePr>
          <p:cNvPr id="9" name="Diagramm 8">
            <a:extLst>
              <a:ext uri="{FF2B5EF4-FFF2-40B4-BE49-F238E27FC236}">
                <a16:creationId xmlns:a16="http://schemas.microsoft.com/office/drawing/2014/main" id="{43A43D3B-D4D0-40C0-8FFC-425213F99351}"/>
              </a:ext>
            </a:extLst>
          </p:cNvPr>
          <p:cNvGraphicFramePr>
            <a:graphicFrameLocks noGrp="1"/>
          </p:cNvGraphicFramePr>
          <p:nvPr>
            <p:extLst>
              <p:ext uri="{D42A27DB-BD31-4B8C-83A1-F6EECF244321}">
                <p14:modId xmlns:p14="http://schemas.microsoft.com/office/powerpoint/2010/main" val="135286023"/>
              </p:ext>
            </p:extLst>
          </p:nvPr>
        </p:nvGraphicFramePr>
        <p:xfrm>
          <a:off x="2472470" y="1549206"/>
          <a:ext cx="9308171" cy="4989706"/>
        </p:xfrm>
        <a:graphic>
          <a:graphicData uri="http://schemas.openxmlformats.org/drawingml/2006/chart">
            <c:chart xmlns:c="http://schemas.openxmlformats.org/drawingml/2006/chart" xmlns:r="http://schemas.openxmlformats.org/officeDocument/2006/relationships" r:id="rId2"/>
          </a:graphicData>
        </a:graphic>
      </p:graphicFrame>
      <p:sp>
        <p:nvSpPr>
          <p:cNvPr id="6" name="Fußzeilenplatzhalter 4">
            <a:extLst>
              <a:ext uri="{FF2B5EF4-FFF2-40B4-BE49-F238E27FC236}">
                <a16:creationId xmlns:a16="http://schemas.microsoft.com/office/drawing/2014/main" id="{BD8542C1-D13F-4A1B-B45C-8708398AB4A2}"/>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77445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b="1" dirty="0">
                <a:effectLst/>
                <a:latin typeface="Calibri" panose="020F0502020204030204" pitchFamily="34" charset="0"/>
                <a:ea typeface="Calibri" panose="020F0502020204030204" pitchFamily="34" charset="0"/>
              </a:rPr>
              <a:t>Anteile kommunaler Investitionen an den Investitionen der Gebietskörperschaften in Deutschland </a:t>
            </a:r>
            <a:r>
              <a:rPr lang="de-DE" sz="1800" dirty="0">
                <a:effectLst/>
                <a:latin typeface="Calibri" panose="020F0502020204030204" pitchFamily="34" charset="0"/>
                <a:ea typeface="Calibri" panose="020F0502020204030204" pitchFamily="34" charset="0"/>
              </a:rPr>
              <a:t>(in %, Quelle: </a:t>
            </a:r>
            <a:r>
              <a:rPr lang="de-DE" sz="1800" dirty="0" err="1">
                <a:effectLst/>
                <a:latin typeface="Calibri" panose="020F0502020204030204" pitchFamily="34" charset="0"/>
                <a:ea typeface="Calibri" panose="020F0502020204030204" pitchFamily="34" charset="0"/>
              </a:rPr>
              <a:t>StatBA</a:t>
            </a:r>
            <a:r>
              <a:rPr lang="de-DE" sz="1800" dirty="0">
                <a:effectLst/>
                <a:latin typeface="Calibri" panose="020F0502020204030204" pitchFamily="34" charset="0"/>
                <a:ea typeface="Calibri" panose="020F0502020204030204" pitchFamily="34" charset="0"/>
              </a:rPr>
              <a:t>)</a:t>
            </a:r>
            <a:endParaRPr lang="de-DE"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31</a:t>
            </a:fld>
            <a:endParaRPr lang="de-DE"/>
          </a:p>
        </p:txBody>
      </p:sp>
      <p:graphicFrame>
        <p:nvGraphicFramePr>
          <p:cNvPr id="7" name="Diagramm 6">
            <a:extLst>
              <a:ext uri="{FF2B5EF4-FFF2-40B4-BE49-F238E27FC236}">
                <a16:creationId xmlns:a16="http://schemas.microsoft.com/office/drawing/2014/main" id="{3091062E-6BE7-4494-A357-D59F5DF5458A}"/>
              </a:ext>
            </a:extLst>
          </p:cNvPr>
          <p:cNvGraphicFramePr/>
          <p:nvPr>
            <p:extLst>
              <p:ext uri="{D42A27DB-BD31-4B8C-83A1-F6EECF244321}">
                <p14:modId xmlns:p14="http://schemas.microsoft.com/office/powerpoint/2010/main" val="1929016196"/>
              </p:ext>
            </p:extLst>
          </p:nvPr>
        </p:nvGraphicFramePr>
        <p:xfrm>
          <a:off x="2374374" y="1942351"/>
          <a:ext cx="9456660" cy="4596561"/>
        </p:xfrm>
        <a:graphic>
          <a:graphicData uri="http://schemas.openxmlformats.org/drawingml/2006/chart">
            <c:chart xmlns:c="http://schemas.openxmlformats.org/drawingml/2006/chart" xmlns:r="http://schemas.openxmlformats.org/officeDocument/2006/relationships" r:id="rId2"/>
          </a:graphicData>
        </a:graphic>
      </p:graphicFrame>
      <p:sp>
        <p:nvSpPr>
          <p:cNvPr id="6" name="Fußzeilenplatzhalter 4">
            <a:extLst>
              <a:ext uri="{FF2B5EF4-FFF2-40B4-BE49-F238E27FC236}">
                <a16:creationId xmlns:a16="http://schemas.microsoft.com/office/drawing/2014/main" id="{3AA499EB-BD66-42B8-AF3E-A1A96FD5C1E8}"/>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741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b="1" dirty="0">
                <a:effectLst/>
                <a:latin typeface="Calibri" panose="020F0502020204030204" pitchFamily="34" charset="0"/>
                <a:ea typeface="Calibri" panose="020F0502020204030204" pitchFamily="34" charset="0"/>
              </a:rPr>
              <a:t>Süd-Nord-Gefälle – Kommunale Sachinvestitionen/</a:t>
            </a:r>
            <a:r>
              <a:rPr lang="de-DE" b="1" dirty="0" err="1">
                <a:effectLst/>
                <a:latin typeface="Calibri" panose="020F0502020204030204" pitchFamily="34" charset="0"/>
                <a:ea typeface="Calibri" panose="020F0502020204030204" pitchFamily="34" charset="0"/>
              </a:rPr>
              <a:t>Einw</a:t>
            </a:r>
            <a:r>
              <a:rPr lang="de-DE" b="1" dirty="0">
                <a:effectLst/>
                <a:latin typeface="Calibri" panose="020F0502020204030204" pitchFamily="34" charset="0"/>
                <a:ea typeface="Calibri" panose="020F0502020204030204" pitchFamily="34" charset="0"/>
              </a:rPr>
              <a:t>.</a:t>
            </a:r>
            <a:br>
              <a:rPr lang="de-DE" sz="1600" dirty="0">
                <a:effectLst/>
                <a:latin typeface="Calibri" panose="020F0502020204030204" pitchFamily="34" charset="0"/>
                <a:ea typeface="Calibri" panose="020F0502020204030204" pitchFamily="34" charset="0"/>
              </a:rPr>
            </a:br>
            <a:r>
              <a:rPr lang="de-DE" sz="1600" dirty="0">
                <a:effectLst/>
                <a:latin typeface="Calibri" panose="020F0502020204030204" pitchFamily="34" charset="0"/>
                <a:ea typeface="Calibri" panose="020F0502020204030204" pitchFamily="34" charset="0"/>
              </a:rPr>
              <a:t>(2019, in EUR, Quelle: BMF, Eckdaten Kommunalfinanzen, S. 24)</a:t>
            </a:r>
            <a:endParaRPr lang="de-DE"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32</a:t>
            </a:fld>
            <a:endParaRPr lang="de-DE"/>
          </a:p>
        </p:txBody>
      </p:sp>
      <p:graphicFrame>
        <p:nvGraphicFramePr>
          <p:cNvPr id="6" name="Diagramm 5">
            <a:extLst>
              <a:ext uri="{FF2B5EF4-FFF2-40B4-BE49-F238E27FC236}">
                <a16:creationId xmlns:a16="http://schemas.microsoft.com/office/drawing/2014/main" id="{AC9B6002-D425-449C-8DEC-1301851C8383}"/>
              </a:ext>
            </a:extLst>
          </p:cNvPr>
          <p:cNvGraphicFramePr/>
          <p:nvPr>
            <p:extLst>
              <p:ext uri="{D42A27DB-BD31-4B8C-83A1-F6EECF244321}">
                <p14:modId xmlns:p14="http://schemas.microsoft.com/office/powerpoint/2010/main" val="4165866123"/>
              </p:ext>
            </p:extLst>
          </p:nvPr>
        </p:nvGraphicFramePr>
        <p:xfrm>
          <a:off x="2368473" y="1811547"/>
          <a:ext cx="9395574" cy="4648320"/>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53FA68AB-FCE2-4C49-B3BD-002B4286B606}"/>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0422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p:txBody>
          <a:bodyPr>
            <a:normAutofit/>
          </a:bodyPr>
          <a:lstStyle/>
          <a:p>
            <a:r>
              <a:rPr lang="de-DE" dirty="0">
                <a:solidFill>
                  <a:schemeClr val="tx1"/>
                </a:solidFill>
                <a:latin typeface="Calibri" panose="020F0502020204030204" pitchFamily="34" charset="0"/>
                <a:cs typeface="Calibri" panose="020F0502020204030204" pitchFamily="34" charset="0"/>
              </a:rPr>
              <a:t>Vielen Dank für Ihre Aufmerksamkeit</a:t>
            </a:r>
          </a:p>
        </p:txBody>
      </p:sp>
      <p:sp>
        <p:nvSpPr>
          <p:cNvPr id="3" name="Inhaltsplatzhalter 2">
            <a:extLst>
              <a:ext uri="{FF2B5EF4-FFF2-40B4-BE49-F238E27FC236}">
                <a16:creationId xmlns:a16="http://schemas.microsoft.com/office/drawing/2014/main" id="{37B5174D-4D98-4546-BB24-A7AFB4F1DD4A}"/>
              </a:ext>
            </a:extLst>
          </p:cNvPr>
          <p:cNvSpPr>
            <a:spLocks noGrp="1"/>
          </p:cNvSpPr>
          <p:nvPr>
            <p:ph idx="1"/>
          </p:nvPr>
        </p:nvSpPr>
        <p:spPr>
          <a:xfrm>
            <a:off x="2544223" y="1913072"/>
            <a:ext cx="9009090" cy="3778300"/>
          </a:xfrm>
        </p:spPr>
        <p:txBody>
          <a:bodyPr>
            <a:normAutofit/>
          </a:bodyPr>
          <a:lstStyle/>
          <a:p>
            <a:pPr marL="0" indent="0">
              <a:buNone/>
            </a:pPr>
            <a:endParaRPr lang="de-DE" sz="2000" dirty="0">
              <a:solidFill>
                <a:schemeClr val="tx1"/>
              </a:solidFill>
              <a:latin typeface="Calibri" panose="020F0502020204030204" pitchFamily="34" charset="0"/>
              <a:cs typeface="Calibri" panose="020F0502020204030204" pitchFamily="34" charset="0"/>
            </a:endParaRPr>
          </a:p>
          <a:p>
            <a:pPr marL="0" indent="0">
              <a:buNone/>
            </a:pPr>
            <a:endParaRPr lang="de-DE" sz="2000" dirty="0">
              <a:solidFill>
                <a:schemeClr val="tx1"/>
              </a:solidFill>
              <a:latin typeface="Calibri" panose="020F0502020204030204" pitchFamily="34" charset="0"/>
              <a:cs typeface="Calibri" panose="020F0502020204030204" pitchFamily="34" charset="0"/>
            </a:endParaRPr>
          </a:p>
          <a:p>
            <a:pPr marL="0" indent="0">
              <a:buNone/>
            </a:pPr>
            <a:r>
              <a:rPr lang="de-DE" sz="2000" dirty="0">
                <a:solidFill>
                  <a:schemeClr val="tx1"/>
                </a:solidFill>
                <a:latin typeface="Calibri" panose="020F0502020204030204" pitchFamily="34" charset="0"/>
                <a:cs typeface="Calibri" panose="020F0502020204030204" pitchFamily="34" charset="0"/>
              </a:rPr>
              <a:t>Torsten Windels – Ökonom, Hannover</a:t>
            </a:r>
          </a:p>
          <a:p>
            <a:pPr marL="0" indent="0">
              <a:buNone/>
            </a:pPr>
            <a:r>
              <a:rPr lang="de-DE" sz="2000" dirty="0">
                <a:solidFill>
                  <a:schemeClr val="tx1"/>
                </a:solidFill>
                <a:latin typeface="Calibri" panose="020F0502020204030204" pitchFamily="34" charset="0"/>
                <a:cs typeface="Calibri" panose="020F0502020204030204" pitchFamily="34" charset="0"/>
              </a:rPr>
              <a:t>Kontakt:</a:t>
            </a:r>
          </a:p>
          <a:p>
            <a:r>
              <a:rPr lang="de-DE" sz="2000" dirty="0">
                <a:solidFill>
                  <a:schemeClr val="tx1"/>
                </a:solidFill>
                <a:latin typeface="Calibri" panose="020F0502020204030204" pitchFamily="34" charset="0"/>
                <a:cs typeface="Calibri" panose="020F0502020204030204" pitchFamily="34" charset="0"/>
              </a:rPr>
              <a:t>Telefon: 0172/5254051</a:t>
            </a:r>
          </a:p>
          <a:p>
            <a:r>
              <a:rPr lang="de-DE" sz="2000" dirty="0">
                <a:solidFill>
                  <a:schemeClr val="tx1"/>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nachricht@torsten-windels.de</a:t>
            </a:r>
            <a:r>
              <a:rPr lang="de-DE" sz="2000" dirty="0">
                <a:solidFill>
                  <a:schemeClr val="tx1"/>
                </a:solidFill>
                <a:latin typeface="Calibri" panose="020F0502020204030204" pitchFamily="34" charset="0"/>
                <a:cs typeface="Calibri" panose="020F0502020204030204" pitchFamily="34" charset="0"/>
              </a:rPr>
              <a:t> </a:t>
            </a:r>
          </a:p>
          <a:p>
            <a:r>
              <a:rPr lang="de-DE" sz="2000" dirty="0">
                <a:solidFill>
                  <a:schemeClr val="tx1"/>
                </a:solidFill>
                <a:latin typeface="Calibri" panose="020F0502020204030204" pitchFamily="34" charset="0"/>
                <a:cs typeface="Calibri" panose="020F0502020204030204" pitchFamily="34" charset="0"/>
              </a:rPr>
              <a:t>Internet: </a:t>
            </a:r>
            <a:r>
              <a:rPr lang="de-DE" sz="2000" dirty="0">
                <a:solidFill>
                  <a:schemeClr val="tx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www.torsten-windels.de</a:t>
            </a:r>
            <a:endParaRPr lang="de-DE" sz="2000" dirty="0">
              <a:solidFill>
                <a:schemeClr val="tx1"/>
              </a:solidFill>
              <a:latin typeface="Calibri" panose="020F0502020204030204" pitchFamily="34" charset="0"/>
              <a:cs typeface="Calibri" panose="020F0502020204030204" pitchFamily="34" charset="0"/>
            </a:endParaRPr>
          </a:p>
        </p:txBody>
      </p:sp>
      <p:sp>
        <p:nvSpPr>
          <p:cNvPr id="4" name="Foliennummernplatzhalter 3">
            <a:extLst>
              <a:ext uri="{FF2B5EF4-FFF2-40B4-BE49-F238E27FC236}">
                <a16:creationId xmlns:a16="http://schemas.microsoft.com/office/drawing/2014/main" id="{1733E18A-4CC6-4DE8-A9EE-96180F2FF95F}"/>
              </a:ext>
            </a:extLst>
          </p:cNvPr>
          <p:cNvSpPr>
            <a:spLocks noGrp="1"/>
          </p:cNvSpPr>
          <p:nvPr>
            <p:ph type="sldNum" sz="quarter" idx="12"/>
          </p:nvPr>
        </p:nvSpPr>
        <p:spPr/>
        <p:txBody>
          <a:bodyPr/>
          <a:lstStyle/>
          <a:p>
            <a:fld id="{D57F1E4F-1CFF-5643-939E-217C01CDF565}" type="slidenum">
              <a:rPr lang="en-US" smtClean="0"/>
              <a:pPr/>
              <a:t>33</a:t>
            </a:fld>
            <a:endParaRPr lang="en-US" dirty="0"/>
          </a:p>
        </p:txBody>
      </p:sp>
      <p:sp>
        <p:nvSpPr>
          <p:cNvPr id="5" name="Fußzeilenplatzhalter 4">
            <a:extLst>
              <a:ext uri="{FF2B5EF4-FFF2-40B4-BE49-F238E27FC236}">
                <a16:creationId xmlns:a16="http://schemas.microsoft.com/office/drawing/2014/main" id="{FFD77E52-68ED-421C-9D81-5D95EAE280F2}"/>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pic>
        <p:nvPicPr>
          <p:cNvPr id="9" name="Grafik 8">
            <a:extLst>
              <a:ext uri="{FF2B5EF4-FFF2-40B4-BE49-F238E27FC236}">
                <a16:creationId xmlns:a16="http://schemas.microsoft.com/office/drawing/2014/main" id="{417D3835-BC4E-4AFC-A840-0F1AA87F5AD9}"/>
              </a:ext>
            </a:extLst>
          </p:cNvPr>
          <p:cNvPicPr>
            <a:picLocks noChangeAspect="1"/>
          </p:cNvPicPr>
          <p:nvPr/>
        </p:nvPicPr>
        <p:blipFill>
          <a:blip r:embed="rId4"/>
          <a:stretch>
            <a:fillRect/>
          </a:stretch>
        </p:blipFill>
        <p:spPr>
          <a:xfrm>
            <a:off x="9716339" y="2759806"/>
            <a:ext cx="1530096" cy="2084832"/>
          </a:xfrm>
          <a:prstGeom prst="rect">
            <a:avLst/>
          </a:prstGeom>
        </p:spPr>
      </p:pic>
    </p:spTree>
    <p:extLst>
      <p:ext uri="{BB962C8B-B14F-4D97-AF65-F5344CB8AC3E}">
        <p14:creationId xmlns:p14="http://schemas.microsoft.com/office/powerpoint/2010/main" val="29602867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buNone/>
            </a:pPr>
            <a:endParaRPr lang="de-DE" dirty="0">
              <a:solidFill>
                <a:schemeClr val="tx1"/>
              </a:solidFill>
              <a:latin typeface="Calibri" panose="020F0502020204030204" pitchFamily="34" charset="0"/>
              <a:cs typeface="Calibri" panose="020F0502020204030204" pitchFamily="34" charset="0"/>
            </a:endParaRPr>
          </a:p>
          <a:p>
            <a:pPr>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Definitionen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Rolle öffentlicher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Stand der öffentlichen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Finanzierung</a:t>
            </a:r>
          </a:p>
        </p:txBody>
      </p:sp>
      <p:sp>
        <p:nvSpPr>
          <p:cNvPr id="3" name="Titel 2"/>
          <p:cNvSpPr>
            <a:spLocks noGrp="1"/>
          </p:cNvSpPr>
          <p:nvPr>
            <p:ph type="title"/>
          </p:nvPr>
        </p:nvSpPr>
        <p:spPr>
          <a:xfrm>
            <a:off x="2592924" y="624110"/>
            <a:ext cx="8911687" cy="643973"/>
          </a:xfrm>
        </p:spPr>
        <p:txBody>
          <a:bodyPr/>
          <a:lstStyle/>
          <a:p>
            <a:r>
              <a:rPr lang="de-DE" b="1" dirty="0">
                <a:latin typeface="Calibri" panose="020F0502020204030204" pitchFamily="34" charset="0"/>
                <a:cs typeface="Calibri" panose="020F0502020204030204" pitchFamily="34" charset="0"/>
              </a:rPr>
              <a:t>Anhang</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34</a:t>
            </a:fld>
            <a:endParaRPr lang="de-DE"/>
          </a:p>
        </p:txBody>
      </p:sp>
      <p:sp>
        <p:nvSpPr>
          <p:cNvPr id="6" name="Fußzeilenplatzhalter 4">
            <a:extLst>
              <a:ext uri="{FF2B5EF4-FFF2-40B4-BE49-F238E27FC236}">
                <a16:creationId xmlns:a16="http://schemas.microsoft.com/office/drawing/2014/main" id="{36DAEC14-12F0-480D-8AB0-F81E14DFF748}"/>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72821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lnSpc>
                <a:spcPct val="120000"/>
              </a:lnSpc>
              <a:buNone/>
            </a:pPr>
            <a:endParaRPr lang="de-DE" sz="1600" dirty="0">
              <a:solidFill>
                <a:schemeClr val="tx1"/>
              </a:solidFill>
              <a:latin typeface="Calibri" panose="020F0502020204030204" pitchFamily="34" charset="0"/>
              <a:cs typeface="Calibri" panose="020F0502020204030204" pitchFamily="34" charset="0"/>
            </a:endParaRP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Investitionen</a:t>
            </a:r>
            <a:r>
              <a:rPr lang="de-DE" sz="1600" dirty="0">
                <a:latin typeface="Calibri" panose="020F0502020204030204" pitchFamily="34" charset="0"/>
                <a:cs typeface="Calibri" panose="020F0502020204030204" pitchFamily="34" charset="0"/>
              </a:rPr>
              <a:t> – Erwerb/Erstellung von Produktionsgütern (Erstellung von Gütern/Diensten für Dritte).  </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Öffentliche Investitionen </a:t>
            </a:r>
            <a:r>
              <a:rPr lang="de-DE" sz="1600" dirty="0">
                <a:latin typeface="Calibri" panose="020F0502020204030204" pitchFamily="34" charset="0"/>
                <a:cs typeface="Calibri" panose="020F0502020204030204" pitchFamily="34" charset="0"/>
              </a:rPr>
              <a:t>– Ausgaben für dauerhafte Güter (&gt;1 Jahr) zur Erbringung der staatlichen Aufgaben (z.B. Gerichtsgebäude für das öffentliche Gut „Rechtssicherheit“).</a:t>
            </a:r>
            <a:br>
              <a:rPr lang="de-DE" sz="16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Aber: Personalausgaben sind keine Investition (d.h. Schulgebäude: ja, LehrerInnen: nein)</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Unterscheidung: </a:t>
            </a:r>
            <a:r>
              <a:rPr lang="de-DE" sz="1600" b="1" dirty="0">
                <a:latin typeface="Calibri" panose="020F0502020204030204" pitchFamily="34" charset="0"/>
                <a:cs typeface="Calibri" panose="020F0502020204030204" pitchFamily="34" charset="0"/>
              </a:rPr>
              <a:t>Anlageinvestitionen</a:t>
            </a:r>
            <a:r>
              <a:rPr lang="de-DE" sz="1600" dirty="0">
                <a:latin typeface="Calibri" panose="020F0502020204030204" pitchFamily="34" charset="0"/>
                <a:cs typeface="Calibri" panose="020F0502020204030204" pitchFamily="34" charset="0"/>
              </a:rPr>
              <a:t> = Ausrüstungen + Bauten + Sonstige (geistiges Eigentum)</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Unterscheidung: </a:t>
            </a:r>
            <a:r>
              <a:rPr lang="de-DE" sz="1600" b="1" dirty="0">
                <a:latin typeface="Calibri" panose="020F0502020204030204" pitchFamily="34" charset="0"/>
                <a:cs typeface="Calibri" panose="020F0502020204030204" pitchFamily="34" charset="0"/>
              </a:rPr>
              <a:t>Bruttoanlageinvestitionen</a:t>
            </a:r>
            <a:r>
              <a:rPr lang="de-DE" sz="1600" dirty="0">
                <a:latin typeface="Calibri" panose="020F0502020204030204" pitchFamily="34" charset="0"/>
                <a:cs typeface="Calibri" panose="020F0502020204030204" pitchFamily="34" charset="0"/>
              </a:rPr>
              <a:t> = Nettoanlageinvestitionen - Abschreibungen</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Kapitalstock</a:t>
            </a:r>
            <a:r>
              <a:rPr lang="de-DE" sz="1600" dirty="0">
                <a:latin typeface="Calibri" panose="020F0502020204030204" pitchFamily="34" charset="0"/>
                <a:cs typeface="Calibri" panose="020F0502020204030204" pitchFamily="34" charset="0"/>
              </a:rPr>
              <a:t> = Bestand an Kapitalgütern – </a:t>
            </a:r>
            <a:r>
              <a:rPr lang="de-DE" sz="1600" b="1" dirty="0">
                <a:latin typeface="Calibri" panose="020F0502020204030204" pitchFamily="34" charset="0"/>
                <a:cs typeface="Calibri" panose="020F0502020204030204" pitchFamily="34" charset="0"/>
              </a:rPr>
              <a:t>Modernität</a:t>
            </a:r>
            <a:r>
              <a:rPr lang="de-DE" sz="1600" dirty="0">
                <a:latin typeface="Calibri" panose="020F0502020204030204" pitchFamily="34" charset="0"/>
                <a:cs typeface="Calibri" panose="020F0502020204030204" pitchFamily="34" charset="0"/>
              </a:rPr>
              <a:t> des Kapitalstocks = Alter der Kapitalgüter</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Produktivität</a:t>
            </a:r>
            <a:r>
              <a:rPr lang="de-DE" sz="1600" dirty="0">
                <a:latin typeface="Calibri" panose="020F0502020204030204" pitchFamily="34" charset="0"/>
                <a:cs typeface="Calibri" panose="020F0502020204030204" pitchFamily="34" charset="0"/>
              </a:rPr>
              <a:t> = Bruttowertschöpfung (BWS) / Bruttoinlandsprodukt (BIP) pro Erwerbstätigenstunde</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Technischer Fortschritt </a:t>
            </a:r>
            <a:r>
              <a:rPr lang="de-DE" sz="1600" dirty="0">
                <a:latin typeface="Calibri" panose="020F0502020204030204" pitchFamily="34" charset="0"/>
                <a:cs typeface="Calibri" panose="020F0502020204030204" pitchFamily="34" charset="0"/>
              </a:rPr>
              <a:t>= Erhöhung Produktivität = mehr BIP/Stunde (</a:t>
            </a:r>
            <a:r>
              <a:rPr lang="de-DE" sz="1600" dirty="0" err="1">
                <a:latin typeface="Calibri" panose="020F0502020204030204" pitchFamily="34" charset="0"/>
                <a:cs typeface="Calibri" panose="020F0502020204030204" pitchFamily="34" charset="0"/>
              </a:rPr>
              <a:t>gegeb</a:t>
            </a:r>
            <a:r>
              <a:rPr lang="de-DE" sz="1600" dirty="0">
                <a:latin typeface="Calibri" panose="020F0502020204030204" pitchFamily="34" charset="0"/>
                <a:cs typeface="Calibri" panose="020F0502020204030204" pitchFamily="34" charset="0"/>
              </a:rPr>
              <a:t>. Kapitalstock/Arbeitseinsatz)</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Wichtig: (Brutto-)</a:t>
            </a:r>
            <a:r>
              <a:rPr lang="de-DE" sz="1600" b="1" dirty="0">
                <a:latin typeface="Calibri" panose="020F0502020204030204" pitchFamily="34" charset="0"/>
                <a:cs typeface="Calibri" panose="020F0502020204030204" pitchFamily="34" charset="0"/>
              </a:rPr>
              <a:t>Investitionen</a:t>
            </a:r>
            <a:r>
              <a:rPr lang="de-DE" sz="1600" dirty="0">
                <a:latin typeface="Calibri" panose="020F0502020204030204" pitchFamily="34" charset="0"/>
                <a:cs typeface="Calibri" panose="020F0502020204030204" pitchFamily="34" charset="0"/>
              </a:rPr>
              <a:t>: Träger neuer Technologien u. Prozesse (Erhöhung Produktivität)</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Definitionen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35</a:t>
            </a:fld>
            <a:endParaRPr lang="de-DE"/>
          </a:p>
        </p:txBody>
      </p:sp>
      <p:sp>
        <p:nvSpPr>
          <p:cNvPr id="6" name="Fußzeilenplatzhalter 4">
            <a:extLst>
              <a:ext uri="{FF2B5EF4-FFF2-40B4-BE49-F238E27FC236}">
                <a16:creationId xmlns:a16="http://schemas.microsoft.com/office/drawing/2014/main" id="{86E224DC-65A3-42CF-8299-8FA55513832C}"/>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4966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lnSpc>
                <a:spcPct val="120000"/>
              </a:lnSpc>
              <a:buClr>
                <a:schemeClr val="tx1"/>
              </a:buClr>
              <a:buNone/>
            </a:pPr>
            <a:r>
              <a:rPr lang="de-DE" sz="1600" b="1" dirty="0">
                <a:latin typeface="Calibri" panose="020F0502020204030204" pitchFamily="34" charset="0"/>
                <a:cs typeface="Calibri" panose="020F0502020204030204" pitchFamily="34" charset="0"/>
              </a:rPr>
              <a:t>Jahresproduktion</a:t>
            </a:r>
            <a:r>
              <a:rPr lang="de-DE" sz="1600" dirty="0">
                <a:latin typeface="Calibri" panose="020F0502020204030204" pitchFamily="34" charset="0"/>
                <a:cs typeface="Calibri" panose="020F0502020204030204" pitchFamily="34" charset="0"/>
              </a:rPr>
              <a:t> (BWS/BIP) verteilt sich auf (in Klammern Anteile in % für 2019)</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Verwendung</a:t>
            </a:r>
            <a:r>
              <a:rPr lang="de-DE" sz="1600" dirty="0">
                <a:latin typeface="Calibri" panose="020F0502020204030204" pitchFamily="34" charset="0"/>
                <a:cs typeface="Calibri" panose="020F0502020204030204" pitchFamily="34" charset="0"/>
              </a:rPr>
              <a:t>: Konsum (52%) – Investitionen (21) – Staatsnachfrage (20) – Auslandsnachfrage (6, netto)</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Entstehung</a:t>
            </a:r>
            <a:r>
              <a:rPr lang="de-DE" sz="1600" dirty="0">
                <a:latin typeface="Calibri" panose="020F0502020204030204" pitchFamily="34" charset="0"/>
                <a:cs typeface="Calibri" panose="020F0502020204030204" pitchFamily="34" charset="0"/>
              </a:rPr>
              <a:t>: </a:t>
            </a:r>
            <a:r>
              <a:rPr lang="de-DE" sz="1600" dirty="0" err="1">
                <a:latin typeface="Calibri" panose="020F0502020204030204" pitchFamily="34" charset="0"/>
                <a:cs typeface="Calibri" panose="020F0502020204030204" pitchFamily="34" charset="0"/>
              </a:rPr>
              <a:t>Agrar</a:t>
            </a:r>
            <a:r>
              <a:rPr lang="de-DE" sz="1600" dirty="0">
                <a:latin typeface="Calibri" panose="020F0502020204030204" pitchFamily="34" charset="0"/>
                <a:cs typeface="Calibri" panose="020F0502020204030204" pitchFamily="34" charset="0"/>
              </a:rPr>
              <a:t> (0,8) – Produzierendes Gewerbe (29,7) – Dienstleistungen (69,5)</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Verteilung</a:t>
            </a:r>
            <a:r>
              <a:rPr lang="de-DE" sz="1600" dirty="0">
                <a:latin typeface="Calibri" panose="020F0502020204030204" pitchFamily="34" charset="0"/>
                <a:cs typeface="Calibri" panose="020F0502020204030204" pitchFamily="34" charset="0"/>
              </a:rPr>
              <a:t>: Einkommen aus unselbständiger Arbeit (72), Einkommen aus Unternehmenstätigkeit und Vermögen (28)</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Im </a:t>
            </a:r>
            <a:r>
              <a:rPr lang="de-DE" sz="1600" b="1" dirty="0">
                <a:latin typeface="Calibri" panose="020F0502020204030204" pitchFamily="34" charset="0"/>
                <a:cs typeface="Calibri" panose="020F0502020204030204" pitchFamily="34" charset="0"/>
              </a:rPr>
              <a:t>Gleichgewicht</a:t>
            </a:r>
            <a:r>
              <a:rPr lang="de-DE" sz="1600" dirty="0">
                <a:latin typeface="Calibri" panose="020F0502020204030204" pitchFamily="34" charset="0"/>
                <a:cs typeface="Calibri" panose="020F0502020204030204" pitchFamily="34" charset="0"/>
              </a:rPr>
              <a:t> muss die Jahresproduktion verkauft werden (sonst Krise)</a:t>
            </a:r>
          </a:p>
          <a:p>
            <a:pPr>
              <a:lnSpc>
                <a:spcPct val="120000"/>
              </a:lnSpc>
              <a:buClr>
                <a:schemeClr val="tx1"/>
              </a:buClr>
              <a:buFont typeface="Wingdings" panose="05000000000000000000" pitchFamily="2" charset="2"/>
              <a:buChar char="Ø"/>
            </a:pPr>
            <a:r>
              <a:rPr lang="de-DE" sz="1600" b="1" dirty="0">
                <a:latin typeface="Calibri" panose="020F0502020204030204" pitchFamily="34" charset="0"/>
                <a:cs typeface="Calibri" panose="020F0502020204030204" pitchFamily="34" charset="0"/>
              </a:rPr>
              <a:t>Wirtschaftssubjekte</a:t>
            </a:r>
            <a:r>
              <a:rPr lang="de-DE" sz="1600" dirty="0">
                <a:latin typeface="Calibri" panose="020F0502020204030204" pitchFamily="34" charset="0"/>
                <a:cs typeface="Calibri" panose="020F0502020204030204" pitchFamily="34" charset="0"/>
              </a:rPr>
              <a:t> (Haushalte, Unternehmen, Staat, Ausland) können ihr Einkommen </a:t>
            </a:r>
            <a:r>
              <a:rPr lang="de-DE" sz="1600" b="1" dirty="0">
                <a:latin typeface="Calibri" panose="020F0502020204030204" pitchFamily="34" charset="0"/>
                <a:cs typeface="Calibri" panose="020F0502020204030204" pitchFamily="34" charset="0"/>
              </a:rPr>
              <a:t>ausgeben</a:t>
            </a:r>
            <a:r>
              <a:rPr lang="de-DE" sz="1600" dirty="0">
                <a:latin typeface="Calibri" panose="020F0502020204030204" pitchFamily="34" charset="0"/>
                <a:cs typeface="Calibri" panose="020F0502020204030204" pitchFamily="34" charset="0"/>
              </a:rPr>
              <a:t> (Konsum/Investition) oder </a:t>
            </a:r>
            <a:r>
              <a:rPr lang="de-DE" sz="1600" b="1" dirty="0">
                <a:latin typeface="Calibri" panose="020F0502020204030204" pitchFamily="34" charset="0"/>
                <a:cs typeface="Calibri" panose="020F0502020204030204" pitchFamily="34" charset="0"/>
              </a:rPr>
              <a:t>sparen</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Die Ersparnis muss als Nachfrage an den Markt kommen, um das Jahresprodukt zu verkaufen</a:t>
            </a:r>
            <a:br>
              <a:rPr lang="de-DE" sz="1600" dirty="0">
                <a:latin typeface="Calibri" panose="020F0502020204030204" pitchFamily="34" charset="0"/>
                <a:cs typeface="Calibri" panose="020F0502020204030204" pitchFamily="34" charset="0"/>
              </a:rPr>
            </a:br>
            <a:r>
              <a:rPr lang="de-DE" sz="1600" dirty="0">
                <a:latin typeface="Calibri" panose="020F0502020204030204" pitchFamily="34" charset="0"/>
                <a:cs typeface="Calibri" panose="020F0502020204030204" pitchFamily="34" charset="0"/>
              </a:rPr>
              <a:t>- als Eigenkapitalinvestition (Aktie, Beteiligung, Fonds) oder als Kredit (Banken als Intermediäre))</a:t>
            </a:r>
          </a:p>
          <a:p>
            <a:pPr>
              <a:lnSpc>
                <a:spcPct val="120000"/>
              </a:lnSpc>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Im Gleichgewicht muss gelten Sparen = Investieren (oder Leistungsbilanzüberschuss): S = I (+Ex-Im)</a:t>
            </a:r>
          </a:p>
        </p:txBody>
      </p:sp>
      <p:sp>
        <p:nvSpPr>
          <p:cNvPr id="3" name="Titel 2"/>
          <p:cNvSpPr>
            <a:spLocks noGrp="1"/>
          </p:cNvSpPr>
          <p:nvPr>
            <p:ph type="title"/>
          </p:nvPr>
        </p:nvSpPr>
        <p:spPr>
          <a:xfrm>
            <a:off x="2592924" y="624110"/>
            <a:ext cx="8911687" cy="592215"/>
          </a:xfrm>
        </p:spPr>
        <p:txBody>
          <a:bodyPr/>
          <a:lstStyle/>
          <a:p>
            <a:r>
              <a:rPr lang="de-DE" b="1" dirty="0">
                <a:latin typeface="Calibri" panose="020F0502020204030204" pitchFamily="34" charset="0"/>
                <a:cs typeface="Calibri" panose="020F0502020204030204" pitchFamily="34" charset="0"/>
              </a:rPr>
              <a:t>Makroökonomische Gleichgewichtsbedingung</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36</a:t>
            </a:fld>
            <a:endParaRPr lang="de-DE"/>
          </a:p>
        </p:txBody>
      </p:sp>
      <p:sp>
        <p:nvSpPr>
          <p:cNvPr id="6" name="Fußzeilenplatzhalter 4">
            <a:extLst>
              <a:ext uri="{FF2B5EF4-FFF2-40B4-BE49-F238E27FC236}">
                <a16:creationId xmlns:a16="http://schemas.microsoft.com/office/drawing/2014/main" id="{CFBD609B-A053-4488-BF33-95F90F235974}"/>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98294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buNone/>
            </a:pPr>
            <a:endParaRPr lang="de-DE" dirty="0">
              <a:solidFill>
                <a:schemeClr val="tx1"/>
              </a:solidFill>
              <a:latin typeface="Calibri" panose="020F0502020204030204" pitchFamily="34" charset="0"/>
              <a:cs typeface="Calibri" panose="020F0502020204030204" pitchFamily="34" charset="0"/>
            </a:endParaRP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Definitionen</a:t>
            </a:r>
          </a:p>
          <a:p>
            <a:pPr>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Rolle öffentlicher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Stand der öffentlichen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Finanzierung</a:t>
            </a:r>
          </a:p>
        </p:txBody>
      </p:sp>
      <p:sp>
        <p:nvSpPr>
          <p:cNvPr id="3" name="Titel 2"/>
          <p:cNvSpPr>
            <a:spLocks noGrp="1"/>
          </p:cNvSpPr>
          <p:nvPr>
            <p:ph type="title"/>
          </p:nvPr>
        </p:nvSpPr>
        <p:spPr>
          <a:xfrm>
            <a:off x="2592924" y="624110"/>
            <a:ext cx="8911687" cy="643973"/>
          </a:xfrm>
        </p:spPr>
        <p:txBody>
          <a:bodyPr/>
          <a:lstStyle/>
          <a:p>
            <a:r>
              <a:rPr lang="de-DE" b="1" dirty="0">
                <a:latin typeface="Calibri" panose="020F0502020204030204" pitchFamily="34" charset="0"/>
                <a:cs typeface="Calibri" panose="020F0502020204030204" pitchFamily="34" charset="0"/>
              </a:rPr>
              <a:t>Anhang</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37</a:t>
            </a:fld>
            <a:endParaRPr lang="de-DE"/>
          </a:p>
        </p:txBody>
      </p:sp>
      <p:sp>
        <p:nvSpPr>
          <p:cNvPr id="6" name="Fußzeilenplatzhalter 4">
            <a:extLst>
              <a:ext uri="{FF2B5EF4-FFF2-40B4-BE49-F238E27FC236}">
                <a16:creationId xmlns:a16="http://schemas.microsoft.com/office/drawing/2014/main" id="{384C8118-CDD5-4617-8F06-75AD18B0C919}"/>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9033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Autofit/>
          </a:bodyPr>
          <a:lstStyle/>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Neoliberales Leitbild (dominantes Leitbild 1980 (USA/UK)/1990 (D)-2008?):</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Staat ist ineffizient, bevormundet (unterdrückt) Bürger und verschwendet Geld</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Markt ist Ausdruck individueller Entscheidungen (Freiheit, Konsumentendemokratie)</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Selbstregulierung des Marktes ist optimal </a:t>
            </a:r>
            <a:r>
              <a:rPr lang="de-DE" sz="1600" dirty="0">
                <a:latin typeface="Calibri" panose="020F0502020204030204" pitchFamily="34" charset="0"/>
                <a:cs typeface="Calibri" panose="020F0502020204030204" pitchFamily="34" charset="0"/>
                <a:sym typeface="Wingdings" panose="05000000000000000000" pitchFamily="2" charset="2"/>
              </a:rPr>
              <a:t> </a:t>
            </a:r>
            <a:r>
              <a:rPr lang="de-DE" sz="1600" dirty="0">
                <a:latin typeface="Calibri" panose="020F0502020204030204" pitchFamily="34" charset="0"/>
                <a:cs typeface="Calibri" panose="020F0502020204030204" pitchFamily="34" charset="0"/>
              </a:rPr>
              <a:t>Privatisierung, Entstaatlichung</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Keynesianisches Leitbild (dominant 1945-1980/90 u. neuentdeckt seit 2009?):</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Markt neigt zu Instabilität</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Marktakteure neigen zu irrationalem Trendverhalten (Lemminge)</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Unsicherheit belastet Konsum/Investition</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S&gt;I ist säkularer Prozess</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Selbstregulation ist Illusion</a:t>
            </a:r>
          </a:p>
          <a:p>
            <a:pPr lvl="1">
              <a:lnSpc>
                <a:spcPct val="120000"/>
              </a:lnSpc>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Geld- und Fiskalpolitik müssen gegensteuern</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„die Gedanken der Ökonomen und Staatsphilosophen, sowohl wenn sie im Recht, als wenn sie im Unrecht sind, (sind) einflussreicher, als gemeinhin angenommen wird. Die Welt wird in der Tat durch nicht viel anderes beherrscht.“ (JMK, GT)</a:t>
            </a:r>
          </a:p>
        </p:txBody>
      </p:sp>
      <p:sp>
        <p:nvSpPr>
          <p:cNvPr id="3" name="Titel 2"/>
          <p:cNvSpPr>
            <a:spLocks noGrp="1"/>
          </p:cNvSpPr>
          <p:nvPr>
            <p:ph type="title"/>
          </p:nvPr>
        </p:nvSpPr>
        <p:spPr>
          <a:xfrm>
            <a:off x="2592924" y="624110"/>
            <a:ext cx="9067264" cy="661226"/>
          </a:xfrm>
        </p:spPr>
        <p:txBody>
          <a:bodyPr/>
          <a:lstStyle/>
          <a:p>
            <a:r>
              <a:rPr lang="de-DE" sz="2400" b="1" dirty="0">
                <a:latin typeface="Calibri" panose="020F0502020204030204" pitchFamily="34" charset="0"/>
                <a:cs typeface="Calibri" panose="020F0502020204030204" pitchFamily="34" charset="0"/>
              </a:rPr>
              <a:t>WYSIWYG – Die Macht der Ideologie</a:t>
            </a:r>
            <a:endParaRPr lang="de-DE" sz="24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38</a:t>
            </a:fld>
            <a:endParaRPr lang="de-DE"/>
          </a:p>
        </p:txBody>
      </p:sp>
      <p:sp>
        <p:nvSpPr>
          <p:cNvPr id="6" name="Fußzeilenplatzhalter 4">
            <a:extLst>
              <a:ext uri="{FF2B5EF4-FFF2-40B4-BE49-F238E27FC236}">
                <a16:creationId xmlns:a16="http://schemas.microsoft.com/office/drawing/2014/main" id="{7101F0F9-91B7-4917-A3CD-1575B04DBFF8}"/>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9333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Autofit/>
          </a:bodyPr>
          <a:lstStyle/>
          <a:p>
            <a:pPr>
              <a:lnSpc>
                <a:spcPct val="120000"/>
              </a:lnSpc>
              <a:spcBef>
                <a:spcPts val="0"/>
              </a:spcBef>
              <a:spcAft>
                <a:spcPts val="300"/>
              </a:spcAft>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Rolle des Staates für den Markt</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„Wettbewerb als staatliche Veranstaltung“ (Leonhard Miksch, 1937)</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Subventionen, Forschung, Bildung, Infrastruktur, Rohstoffversorgung, Handelsabkommen , …</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Öffentliche Infrastruktur als vielfache Voraussetzung für Markt, Wettbewerb und Innovation</a:t>
            </a:r>
          </a:p>
          <a:p>
            <a:pPr>
              <a:lnSpc>
                <a:spcPct val="120000"/>
              </a:lnSpc>
              <a:spcBef>
                <a:spcPts val="0"/>
              </a:spcBef>
              <a:spcAft>
                <a:spcPts val="300"/>
              </a:spcAft>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Rolle des Staates für den Einzelnen</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Daseinsvorsorge</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Gefahrenabwehr versus Freiheitsrechte (z.B. Corona)</a:t>
            </a:r>
          </a:p>
          <a:p>
            <a:pPr>
              <a:lnSpc>
                <a:spcPct val="120000"/>
              </a:lnSpc>
              <a:spcBef>
                <a:spcPts val="0"/>
              </a:spcBef>
              <a:spcAft>
                <a:spcPts val="300"/>
              </a:spcAft>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Rolle des Marktes für den Staat</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Steuern, Abgaben, Beschäftigung und Einkommen sichern den sozialen Frieden</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Tarifautonomie als zentrales gesellschaftliches Konfliktregulativ (Einkommensverteilung)</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globaler Wettbewerb beschränkt Regulierungsmacht des (National-)Staates</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Kapitaleigner entscheiden Investitionen </a:t>
            </a:r>
            <a:r>
              <a:rPr lang="de-DE" sz="1600" dirty="0">
                <a:latin typeface="Calibri" panose="020F0502020204030204" pitchFamily="34" charset="0"/>
                <a:cs typeface="Calibri" panose="020F0502020204030204" pitchFamily="34" charset="0"/>
                <a:sym typeface="Wingdings" panose="05000000000000000000" pitchFamily="2" charset="2"/>
              </a:rPr>
              <a:t></a:t>
            </a:r>
            <a:r>
              <a:rPr lang="de-DE" sz="1600" dirty="0">
                <a:latin typeface="Calibri" panose="020F0502020204030204" pitchFamily="34" charset="0"/>
                <a:cs typeface="Calibri" panose="020F0502020204030204" pitchFamily="34" charset="0"/>
              </a:rPr>
              <a:t> Wachstum, Beschäftigung (Eigentum </a:t>
            </a:r>
            <a:r>
              <a:rPr lang="de-DE" sz="1600" dirty="0" err="1">
                <a:latin typeface="Calibri" panose="020F0502020204030204" pitchFamily="34" charset="0"/>
                <a:cs typeface="Calibri" panose="020F0502020204030204" pitchFamily="34" charset="0"/>
              </a:rPr>
              <a:t>vs</a:t>
            </a:r>
            <a:r>
              <a:rPr lang="de-DE" sz="1600" dirty="0">
                <a:latin typeface="Calibri" panose="020F0502020204030204" pitchFamily="34" charset="0"/>
                <a:cs typeface="Calibri" panose="020F0502020204030204" pitchFamily="34" charset="0"/>
              </a:rPr>
              <a:t> Demokratie)</a:t>
            </a:r>
          </a:p>
          <a:p>
            <a:pPr>
              <a:lnSpc>
                <a:spcPct val="120000"/>
              </a:lnSpc>
              <a:spcBef>
                <a:spcPts val="0"/>
              </a:spcBef>
              <a:spcAft>
                <a:spcPts val="300"/>
              </a:spcAft>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Rolle des Marktes für das Gemeinwesen</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Güterversorgung – Innovation – Einkommenserzielung – Einkommensverteilung</a:t>
            </a:r>
          </a:p>
          <a:p>
            <a:pPr lvl="1">
              <a:lnSpc>
                <a:spcPct val="120000"/>
              </a:lnSpc>
              <a:spcBef>
                <a:spcPts val="0"/>
              </a:spcBef>
              <a:spcAft>
                <a:spcPts val="300"/>
              </a:spcAft>
              <a:buFont typeface="Wingdings" panose="05000000000000000000" pitchFamily="2" charset="2"/>
              <a:buChar char="Ø"/>
            </a:pPr>
            <a:r>
              <a:rPr lang="de-DE" sz="1600" dirty="0">
                <a:latin typeface="Calibri" panose="020F0502020204030204" pitchFamily="34" charset="0"/>
                <a:cs typeface="Calibri" panose="020F0502020204030204" pitchFamily="34" charset="0"/>
              </a:rPr>
              <a:t>Beschäftigung als zentrales soziales Integrationsinstrument (Beitrag zum Gemeinwesen, Autonomie durch eigenes Einkommen, …</a:t>
            </a:r>
          </a:p>
        </p:txBody>
      </p:sp>
      <p:sp>
        <p:nvSpPr>
          <p:cNvPr id="3" name="Titel 2"/>
          <p:cNvSpPr>
            <a:spLocks noGrp="1"/>
          </p:cNvSpPr>
          <p:nvPr>
            <p:ph type="title"/>
          </p:nvPr>
        </p:nvSpPr>
        <p:spPr>
          <a:xfrm>
            <a:off x="2592924" y="624110"/>
            <a:ext cx="9067264" cy="661226"/>
          </a:xfrm>
        </p:spPr>
        <p:txBody>
          <a:bodyPr/>
          <a:lstStyle/>
          <a:p>
            <a:r>
              <a:rPr lang="de-DE" sz="2400" b="1" dirty="0">
                <a:latin typeface="Calibri" panose="020F0502020204030204" pitchFamily="34" charset="0"/>
                <a:cs typeface="Calibri" panose="020F0502020204030204" pitchFamily="34" charset="0"/>
              </a:rPr>
              <a:t>Verhältnis von Staat – Gesellschaft – Markt (Rollen- und Machtfragen)</a:t>
            </a:r>
            <a:endParaRPr lang="de-DE" sz="2400"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39</a:t>
            </a:fld>
            <a:endParaRPr lang="de-DE"/>
          </a:p>
        </p:txBody>
      </p:sp>
      <p:sp>
        <p:nvSpPr>
          <p:cNvPr id="6" name="Fußzeilenplatzhalter 4">
            <a:extLst>
              <a:ext uri="{FF2B5EF4-FFF2-40B4-BE49-F238E27FC236}">
                <a16:creationId xmlns:a16="http://schemas.microsoft.com/office/drawing/2014/main" id="{E6372F0B-BED5-4681-9647-9A3B12B0EAE7}"/>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15588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AC58DB-A259-4709-8401-5659FB315507}"/>
              </a:ext>
            </a:extLst>
          </p:cNvPr>
          <p:cNvSpPr>
            <a:spLocks noGrp="1"/>
          </p:cNvSpPr>
          <p:nvPr>
            <p:ph type="title"/>
          </p:nvPr>
        </p:nvSpPr>
        <p:spPr>
          <a:xfrm>
            <a:off x="2592925" y="624110"/>
            <a:ext cx="8911687" cy="609467"/>
          </a:xfrm>
        </p:spPr>
        <p:txBody>
          <a:bodyPr>
            <a:normAutofit fontScale="90000"/>
          </a:bodyPr>
          <a:lstStyle/>
          <a:p>
            <a:r>
              <a:rPr lang="de-DE" dirty="0">
                <a:solidFill>
                  <a:schemeClr val="tx1"/>
                </a:solidFill>
                <a:latin typeface="Calibri" panose="020F0502020204030204" pitchFamily="34" charset="0"/>
                <a:cs typeface="Calibri" panose="020F0502020204030204" pitchFamily="34" charset="0"/>
              </a:rPr>
              <a:t>Was ist die Schuldenbremse ?</a:t>
            </a:r>
          </a:p>
        </p:txBody>
      </p:sp>
      <p:sp>
        <p:nvSpPr>
          <p:cNvPr id="3" name="Inhaltsplatzhalter 2">
            <a:extLst>
              <a:ext uri="{FF2B5EF4-FFF2-40B4-BE49-F238E27FC236}">
                <a16:creationId xmlns:a16="http://schemas.microsoft.com/office/drawing/2014/main" id="{37B5174D-4D98-4546-BB24-A7AFB4F1DD4A}"/>
              </a:ext>
            </a:extLst>
          </p:cNvPr>
          <p:cNvSpPr>
            <a:spLocks noGrp="1"/>
          </p:cNvSpPr>
          <p:nvPr>
            <p:ph idx="1"/>
          </p:nvPr>
        </p:nvSpPr>
        <p:spPr>
          <a:xfrm>
            <a:off x="2516494" y="1839060"/>
            <a:ext cx="9429000" cy="4430440"/>
          </a:xfrm>
        </p:spPr>
        <p:txBody>
          <a:bodyPr>
            <a:noAutofit/>
          </a:bodyPr>
          <a:lstStyle/>
          <a:p>
            <a:pPr>
              <a:spcBef>
                <a:spcPts val="0"/>
              </a:spcBef>
              <a:spcAft>
                <a:spcPts val="600"/>
              </a:spcAft>
            </a:pPr>
            <a:r>
              <a:rPr lang="de-DE" sz="2000" dirty="0">
                <a:solidFill>
                  <a:schemeClr val="tx1"/>
                </a:solidFill>
                <a:latin typeface="Calibri" panose="020F0502020204030204" pitchFamily="34" charset="0"/>
                <a:cs typeface="Calibri" panose="020F0502020204030204" pitchFamily="34" charset="0"/>
              </a:rPr>
              <a:t>Regelungen: Bund: Art. 109 u. 115 GG, Art. 115-Gesetz, </a:t>
            </a:r>
            <a:r>
              <a:rPr lang="de-DE" sz="2000" dirty="0" err="1">
                <a:solidFill>
                  <a:schemeClr val="tx1"/>
                </a:solidFill>
                <a:latin typeface="Calibri" panose="020F0502020204030204" pitchFamily="34" charset="0"/>
                <a:cs typeface="Calibri" panose="020F0502020204030204" pitchFamily="34" charset="0"/>
              </a:rPr>
              <a:t>Nds</a:t>
            </a:r>
            <a:r>
              <a:rPr lang="de-DE" sz="2000" dirty="0">
                <a:solidFill>
                  <a:schemeClr val="tx1"/>
                </a:solidFill>
                <a:latin typeface="Calibri" panose="020F0502020204030204" pitchFamily="34" charset="0"/>
                <a:cs typeface="Calibri" panose="020F0502020204030204" pitchFamily="34" charset="0"/>
              </a:rPr>
              <a:t>: Art. 71 LV, LHO §§ 18a-f</a:t>
            </a:r>
          </a:p>
          <a:p>
            <a:pPr>
              <a:spcBef>
                <a:spcPts val="0"/>
              </a:spcBef>
              <a:spcAft>
                <a:spcPts val="600"/>
              </a:spcAft>
            </a:pPr>
            <a:r>
              <a:rPr lang="de-DE" sz="2000" dirty="0">
                <a:solidFill>
                  <a:schemeClr val="tx1"/>
                </a:solidFill>
                <a:latin typeface="Calibri" panose="020F0502020204030204" pitchFamily="34" charset="0"/>
                <a:cs typeface="Calibri" panose="020F0502020204030204" pitchFamily="34" charset="0"/>
              </a:rPr>
              <a:t>Strukturelle Komponente (Bund: 0,35% des </a:t>
            </a:r>
            <a:r>
              <a:rPr lang="de-DE" sz="2000" dirty="0" err="1">
                <a:solidFill>
                  <a:schemeClr val="tx1"/>
                </a:solidFill>
                <a:latin typeface="Calibri" panose="020F0502020204030204" pitchFamily="34" charset="0"/>
                <a:cs typeface="Calibri" panose="020F0502020204030204" pitchFamily="34" charset="0"/>
              </a:rPr>
              <a:t>nom</a:t>
            </a:r>
            <a:r>
              <a:rPr lang="de-DE" sz="2000" dirty="0">
                <a:solidFill>
                  <a:schemeClr val="tx1"/>
                </a:solidFill>
                <a:latin typeface="Calibri" panose="020F0502020204030204" pitchFamily="34" charset="0"/>
                <a:cs typeface="Calibri" panose="020F0502020204030204" pitchFamily="34" charset="0"/>
              </a:rPr>
              <a:t>. </a:t>
            </a:r>
            <a:r>
              <a:rPr lang="de-DE" sz="2000" dirty="0" err="1">
                <a:solidFill>
                  <a:schemeClr val="tx1"/>
                </a:solidFill>
                <a:latin typeface="Calibri" panose="020F0502020204030204" pitchFamily="34" charset="0"/>
                <a:cs typeface="Calibri" panose="020F0502020204030204" pitchFamily="34" charset="0"/>
              </a:rPr>
              <a:t>BIP‘s</a:t>
            </a:r>
            <a:r>
              <a:rPr lang="de-DE" sz="2000" dirty="0">
                <a:solidFill>
                  <a:schemeClr val="tx1"/>
                </a:solidFill>
                <a:latin typeface="Calibri" panose="020F0502020204030204" pitchFamily="34" charset="0"/>
                <a:cs typeface="Calibri" panose="020F0502020204030204" pitchFamily="34" charset="0"/>
              </a:rPr>
              <a:t> </a:t>
            </a:r>
            <a:r>
              <a:rPr lang="de-DE" sz="2000" dirty="0">
                <a:solidFill>
                  <a:schemeClr val="tx1"/>
                </a:solidFill>
                <a:latin typeface="Calibri" panose="020F0502020204030204" pitchFamily="34" charset="0"/>
                <a:cs typeface="Calibri" panose="020F0502020204030204" pitchFamily="34" charset="0"/>
                <a:sym typeface="Symbol" panose="05050102010706020507" pitchFamily="18" charset="2"/>
              </a:rPr>
              <a:t></a:t>
            </a:r>
            <a:r>
              <a:rPr lang="de-DE" sz="2000" dirty="0">
                <a:solidFill>
                  <a:schemeClr val="tx1"/>
                </a:solidFill>
                <a:latin typeface="Calibri" panose="020F0502020204030204" pitchFamily="34" charset="0"/>
                <a:cs typeface="Calibri" panose="020F0502020204030204" pitchFamily="34" charset="0"/>
              </a:rPr>
              <a:t> 12 </a:t>
            </a:r>
            <a:r>
              <a:rPr lang="de-DE" sz="2000" dirty="0" err="1">
                <a:solidFill>
                  <a:schemeClr val="tx1"/>
                </a:solidFill>
                <a:latin typeface="Calibri" panose="020F0502020204030204" pitchFamily="34" charset="0"/>
                <a:cs typeface="Calibri" panose="020F0502020204030204" pitchFamily="34" charset="0"/>
              </a:rPr>
              <a:t>Mrd</a:t>
            </a:r>
            <a:r>
              <a:rPr lang="de-DE" sz="2000" dirty="0">
                <a:solidFill>
                  <a:schemeClr val="tx1"/>
                </a:solidFill>
                <a:latin typeface="Calibri" panose="020F0502020204030204" pitchFamily="34" charset="0"/>
                <a:cs typeface="Calibri" panose="020F0502020204030204" pitchFamily="34" charset="0"/>
              </a:rPr>
              <a:t> EUR, Länder: Null)</a:t>
            </a:r>
          </a:p>
          <a:p>
            <a:pPr>
              <a:spcBef>
                <a:spcPts val="0"/>
              </a:spcBef>
              <a:spcAft>
                <a:spcPts val="600"/>
              </a:spcAft>
            </a:pPr>
            <a:r>
              <a:rPr lang="de-DE" sz="2000" dirty="0">
                <a:solidFill>
                  <a:schemeClr val="tx1"/>
                </a:solidFill>
                <a:latin typeface="Calibri" panose="020F0502020204030204" pitchFamily="34" charset="0"/>
                <a:cs typeface="Calibri" panose="020F0502020204030204" pitchFamily="34" charset="0"/>
              </a:rPr>
              <a:t>Auswirkungen einer von der Normallage abweichenden konjunkturellen Entwicklung</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Konjunkturelle Normallage und symmetrischer Ausgleich</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Produktionslücke (Produktionspotential)</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Kontrollkonto</a:t>
            </a:r>
          </a:p>
          <a:p>
            <a:pPr>
              <a:spcBef>
                <a:spcPts val="0"/>
              </a:spcBef>
              <a:spcAft>
                <a:spcPts val="600"/>
              </a:spcAft>
            </a:pPr>
            <a:r>
              <a:rPr lang="de-DE" sz="2000" dirty="0">
                <a:solidFill>
                  <a:schemeClr val="tx1"/>
                </a:solidFill>
                <a:latin typeface="Calibri" panose="020F0502020204030204" pitchFamily="34" charset="0"/>
                <a:cs typeface="Calibri" panose="020F0502020204030204" pitchFamily="34" charset="0"/>
              </a:rPr>
              <a:t>Ausnahmeregelung für Notsituationen – Kriterien</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Außergewöhnlich (z.B. Corona, Dt. Einheit)</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Kontrolle des Staates entzogen</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staatliche Finanzlage erheblich beeinträchtigt, mit Tilgungsplan</a:t>
            </a:r>
          </a:p>
          <a:p>
            <a:pPr>
              <a:spcBef>
                <a:spcPts val="0"/>
              </a:spcBef>
              <a:spcAft>
                <a:spcPts val="600"/>
              </a:spcAft>
            </a:pPr>
            <a:r>
              <a:rPr lang="de-DE" sz="2000" dirty="0">
                <a:solidFill>
                  <a:schemeClr val="tx1"/>
                </a:solidFill>
                <a:latin typeface="Calibri" panose="020F0502020204030204" pitchFamily="34" charset="0"/>
                <a:cs typeface="Calibri" panose="020F0502020204030204" pitchFamily="34" charset="0"/>
              </a:rPr>
              <a:t>Spielräume</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Sondervermögen – Extra-HH – Sonstige FEU</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Finanzielle Transaktionen (Beteiligungen)</a:t>
            </a:r>
          </a:p>
          <a:p>
            <a:pPr lvl="1">
              <a:spcBef>
                <a:spcPts val="0"/>
              </a:spcBef>
              <a:spcAft>
                <a:spcPts val="600"/>
              </a:spcAft>
            </a:pPr>
            <a:r>
              <a:rPr lang="de-DE" dirty="0">
                <a:solidFill>
                  <a:schemeClr val="tx1"/>
                </a:solidFill>
                <a:latin typeface="Calibri" panose="020F0502020204030204" pitchFamily="34" charset="0"/>
                <a:cs typeface="Calibri" panose="020F0502020204030204" pitchFamily="34" charset="0"/>
              </a:rPr>
              <a:t>Kommunen (für Investitionen, im Rahmen der Tragfähigkeit)</a:t>
            </a:r>
          </a:p>
        </p:txBody>
      </p:sp>
      <p:sp>
        <p:nvSpPr>
          <p:cNvPr id="4" name="Foliennummernplatzhalter 3">
            <a:extLst>
              <a:ext uri="{FF2B5EF4-FFF2-40B4-BE49-F238E27FC236}">
                <a16:creationId xmlns:a16="http://schemas.microsoft.com/office/drawing/2014/main" id="{1733E18A-4CC6-4DE8-A9EE-96180F2FF95F}"/>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Fußzeilenplatzhalter 4">
            <a:extLst>
              <a:ext uri="{FF2B5EF4-FFF2-40B4-BE49-F238E27FC236}">
                <a16:creationId xmlns:a16="http://schemas.microsoft.com/office/drawing/2014/main" id="{FFD77E52-68ED-421C-9D81-5D95EAE280F2}"/>
              </a:ext>
            </a:extLst>
          </p:cNvPr>
          <p:cNvSpPr>
            <a:spLocks noGrp="1"/>
          </p:cNvSpPr>
          <p:nvPr>
            <p:ph type="ftr" sz="quarter" idx="11"/>
          </p:nvPr>
        </p:nvSpPr>
        <p:spPr/>
        <p:txBody>
          <a:body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4106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4068793" cy="5303837"/>
          </a:xfrm>
        </p:spPr>
        <p:txBody>
          <a:bodyPr>
            <a:noAutofit/>
          </a:bodyPr>
          <a:lstStyle/>
          <a:p>
            <a:pPr marL="0" indent="0">
              <a:lnSpc>
                <a:spcPct val="120000"/>
              </a:lnSpc>
              <a:spcBef>
                <a:spcPts val="0"/>
              </a:spcBef>
              <a:buClr>
                <a:schemeClr val="tx1"/>
              </a:buClr>
              <a:buNone/>
            </a:pPr>
            <a:r>
              <a:rPr lang="de-DE" sz="1600" b="1" dirty="0">
                <a:latin typeface="Calibri" panose="020F0502020204030204" pitchFamily="34" charset="0"/>
                <a:cs typeface="Calibri" panose="020F0502020204030204" pitchFamily="34" charset="0"/>
              </a:rPr>
              <a:t>COFOG – </a:t>
            </a:r>
            <a:r>
              <a:rPr lang="de-DE" sz="1600" dirty="0">
                <a:latin typeface="Calibri" panose="020F0502020204030204" pitchFamily="34" charset="0"/>
                <a:cs typeface="Calibri" panose="020F0502020204030204" pitchFamily="34" charset="0"/>
              </a:rPr>
              <a:t>(OECD/UN-Definition, Classification </a:t>
            </a:r>
            <a:r>
              <a:rPr lang="de-DE" sz="1600" dirty="0" err="1">
                <a:latin typeface="Calibri" panose="020F0502020204030204" pitchFamily="34" charset="0"/>
                <a:cs typeface="Calibri" panose="020F0502020204030204" pitchFamily="34" charset="0"/>
              </a:rPr>
              <a:t>of</a:t>
            </a:r>
            <a:r>
              <a:rPr lang="de-DE" sz="1600" dirty="0">
                <a:latin typeface="Calibri" panose="020F0502020204030204" pitchFamily="34" charset="0"/>
                <a:cs typeface="Calibri" panose="020F0502020204030204" pitchFamily="34" charset="0"/>
              </a:rPr>
              <a:t> </a:t>
            </a:r>
            <a:r>
              <a:rPr lang="de-DE" sz="1600" dirty="0" err="1">
                <a:latin typeface="Calibri" panose="020F0502020204030204" pitchFamily="34" charset="0"/>
                <a:cs typeface="Calibri" panose="020F0502020204030204" pitchFamily="34" charset="0"/>
              </a:rPr>
              <a:t>the</a:t>
            </a:r>
            <a:r>
              <a:rPr lang="de-DE" sz="1600" dirty="0">
                <a:latin typeface="Calibri" panose="020F0502020204030204" pitchFamily="34" charset="0"/>
                <a:cs typeface="Calibri" panose="020F0502020204030204" pitchFamily="34" charset="0"/>
              </a:rPr>
              <a:t> </a:t>
            </a:r>
            <a:r>
              <a:rPr lang="de-DE" sz="1600" dirty="0" err="1">
                <a:latin typeface="Calibri" panose="020F0502020204030204" pitchFamily="34" charset="0"/>
                <a:cs typeface="Calibri" panose="020F0502020204030204" pitchFamily="34" charset="0"/>
              </a:rPr>
              <a:t>Functions</a:t>
            </a:r>
            <a:r>
              <a:rPr lang="de-DE" sz="1600" dirty="0">
                <a:latin typeface="Calibri" panose="020F0502020204030204" pitchFamily="34" charset="0"/>
                <a:cs typeface="Calibri" panose="020F0502020204030204" pitchFamily="34" charset="0"/>
              </a:rPr>
              <a:t> </a:t>
            </a:r>
            <a:r>
              <a:rPr lang="de-DE" sz="1600" dirty="0" err="1">
                <a:latin typeface="Calibri" panose="020F0502020204030204" pitchFamily="34" charset="0"/>
                <a:cs typeface="Calibri" panose="020F0502020204030204" pitchFamily="34" charset="0"/>
              </a:rPr>
              <a:t>of</a:t>
            </a:r>
            <a:r>
              <a:rPr lang="de-DE" sz="1600" dirty="0">
                <a:latin typeface="Calibri" panose="020F0502020204030204" pitchFamily="34" charset="0"/>
                <a:cs typeface="Calibri" panose="020F0502020204030204" pitchFamily="34" charset="0"/>
              </a:rPr>
              <a:t> Government, 1999) :</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Allgemeine öffentliche Dienste</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Verteidigung</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Öffentliche Ordnung und Sicherheit</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Wirtschaftliche Angelegenheiten</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Umweltschutz</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Wohnen und kommunale Einrichtungen</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Gesundheit</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Freizeitgestaltung, Kultur und Religion</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Bildung</a:t>
            </a:r>
          </a:p>
          <a:p>
            <a:pPr>
              <a:lnSpc>
                <a:spcPct val="120000"/>
              </a:lnSpc>
              <a:spcBef>
                <a:spcPts val="0"/>
              </a:spcBef>
              <a:buClr>
                <a:schemeClr val="tx1"/>
              </a:buClr>
              <a:buFont typeface="Wingdings" panose="05000000000000000000" pitchFamily="2" charset="2"/>
              <a:buChar char="Ø"/>
            </a:pPr>
            <a:r>
              <a:rPr lang="de-DE" sz="1600" dirty="0">
                <a:latin typeface="Calibri" panose="020F0502020204030204" pitchFamily="34" charset="0"/>
                <a:cs typeface="Calibri" panose="020F0502020204030204" pitchFamily="34" charset="0"/>
              </a:rPr>
              <a:t>Sozialer Schutz</a:t>
            </a:r>
          </a:p>
          <a:p>
            <a:pPr>
              <a:lnSpc>
                <a:spcPct val="120000"/>
              </a:lnSpc>
              <a:spcBef>
                <a:spcPts val="0"/>
              </a:spcBef>
              <a:buClr>
                <a:schemeClr val="tx1"/>
              </a:buClr>
              <a:buFont typeface="Wingdings" panose="05000000000000000000" pitchFamily="2" charset="2"/>
              <a:buChar char="Ø"/>
            </a:pPr>
            <a:endParaRPr lang="de-DE" sz="1600" dirty="0">
              <a:latin typeface="Calibri" panose="020F0502020204030204" pitchFamily="34" charset="0"/>
              <a:cs typeface="Calibri" panose="020F0502020204030204" pitchFamily="34" charset="0"/>
            </a:endParaRPr>
          </a:p>
          <a:p>
            <a:pPr marL="0" indent="0">
              <a:lnSpc>
                <a:spcPct val="120000"/>
              </a:lnSpc>
              <a:spcBef>
                <a:spcPts val="0"/>
              </a:spcBef>
              <a:buClr>
                <a:schemeClr val="tx1"/>
              </a:buClr>
              <a:buNone/>
            </a:pPr>
            <a:r>
              <a:rPr lang="de-DE" sz="1600" b="1" dirty="0">
                <a:latin typeface="Calibri" panose="020F0502020204030204" pitchFamily="34" charset="0"/>
                <a:cs typeface="Calibri" panose="020F0502020204030204" pitchFamily="34" charset="0"/>
              </a:rPr>
              <a:t>D/EU – ESVG 2010</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Was ist Staat?</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40</a:t>
            </a:fld>
            <a:endParaRPr lang="de-DE"/>
          </a:p>
        </p:txBody>
      </p:sp>
      <p:sp>
        <p:nvSpPr>
          <p:cNvPr id="6" name="Inhaltsplatzhalter 1">
            <a:extLst>
              <a:ext uri="{FF2B5EF4-FFF2-40B4-BE49-F238E27FC236}">
                <a16:creationId xmlns:a16="http://schemas.microsoft.com/office/drawing/2014/main" id="{8EB05C36-826A-43D9-AC30-7045836F4ADC}"/>
              </a:ext>
            </a:extLst>
          </p:cNvPr>
          <p:cNvSpPr txBox="1">
            <a:spLocks/>
          </p:cNvSpPr>
          <p:nvPr/>
        </p:nvSpPr>
        <p:spPr>
          <a:xfrm>
            <a:off x="6558392" y="1417637"/>
            <a:ext cx="4946219" cy="530383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600"/>
              </a:spcAft>
              <a:buClr>
                <a:schemeClr val="tx1"/>
              </a:buClr>
              <a:buFont typeface="Wingdings 3" charset="2"/>
              <a:buChar char=""/>
              <a:defRPr sz="2000" kern="1200">
                <a:solidFill>
                  <a:srgbClr val="4D4D4D"/>
                </a:solidFill>
                <a:latin typeface="+mn-lt"/>
                <a:ea typeface="+mn-ea"/>
                <a:cs typeface="+mn-cs"/>
              </a:defRPr>
            </a:lvl1pPr>
            <a:lvl2pPr marL="742950" indent="-285750" algn="l" defTabSz="457200" rtl="0" eaLnBrk="1" latinLnBrk="0" hangingPunct="1">
              <a:spcBef>
                <a:spcPts val="1000"/>
              </a:spcBef>
              <a:spcAft>
                <a:spcPts val="600"/>
              </a:spcAft>
              <a:buClr>
                <a:schemeClr val="tx1"/>
              </a:buClr>
              <a:buFont typeface="Wingdings 3" charset="2"/>
              <a:buChar char=""/>
              <a:defRPr sz="2000" kern="1200">
                <a:solidFill>
                  <a:srgbClr val="4D4D4D"/>
                </a:solidFill>
                <a:latin typeface="+mn-lt"/>
                <a:ea typeface="+mn-ea"/>
                <a:cs typeface="+mn-cs"/>
              </a:defRPr>
            </a:lvl2pPr>
            <a:lvl3pPr marL="1143000" indent="-228600" algn="l" defTabSz="457200" rtl="0" eaLnBrk="1" latinLnBrk="0" hangingPunct="1">
              <a:spcBef>
                <a:spcPts val="1000"/>
              </a:spcBef>
              <a:spcAft>
                <a:spcPts val="600"/>
              </a:spcAft>
              <a:buClr>
                <a:schemeClr val="tx1"/>
              </a:buClr>
              <a:buFont typeface="Wingdings 3" charset="2"/>
              <a:buChar char=""/>
              <a:defRPr sz="1800" kern="1200">
                <a:solidFill>
                  <a:srgbClr val="4D4D4D"/>
                </a:solidFill>
                <a:latin typeface="+mn-lt"/>
                <a:ea typeface="+mn-ea"/>
                <a:cs typeface="+mn-cs"/>
              </a:defRPr>
            </a:lvl3pPr>
            <a:lvl4pPr marL="1600200" indent="-228600" algn="l" defTabSz="457200" rtl="0" eaLnBrk="1" latinLnBrk="0" hangingPunct="1">
              <a:spcBef>
                <a:spcPts val="1000"/>
              </a:spcBef>
              <a:spcAft>
                <a:spcPts val="600"/>
              </a:spcAft>
              <a:buClr>
                <a:schemeClr val="accent1"/>
              </a:buClr>
              <a:buFont typeface="Wingdings 3" charset="2"/>
              <a:buChar char=""/>
              <a:defRPr sz="2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600"/>
              </a:spcAft>
              <a:buClr>
                <a:schemeClr val="accent1"/>
              </a:buClr>
              <a:buFont typeface="Wingdings 3" charset="2"/>
              <a:buChar char=""/>
              <a:defRPr sz="2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de-DE" sz="1600" b="1" dirty="0">
                <a:latin typeface="Calibri" panose="020F0502020204030204" pitchFamily="34" charset="0"/>
                <a:cs typeface="Calibri" panose="020F0502020204030204" pitchFamily="34" charset="0"/>
              </a:rPr>
              <a:t>Daseinsvorsorge</a:t>
            </a:r>
            <a:r>
              <a:rPr lang="de-DE" sz="1600" dirty="0">
                <a:latin typeface="Calibri" panose="020F0502020204030204" pitchFamily="34" charset="0"/>
                <a:cs typeface="Calibri" panose="020F0502020204030204" pitchFamily="34" charset="0"/>
              </a:rPr>
              <a:t> (n. Gabler Wirtschaftslexikon (2019))</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Ver-/Entsorgung (Elektrizität, Gas, Wasser, Abwasser, Abfall, Straßenreinigung)</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Gesundheit (Krankenhäuser, ambulante Versorgung, Vor- und Nachsorge, Pflege)</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Post, Telekommunikation</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Verkehrs- und Beförderungswesen (Schienen, Straßen, Wasserstraßen, Luftverkehr, ÖPNV)</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Geld- und Kreditversorgung (flächendeckender, diskriminierungsfreier Zugang)</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Wohnungswirtschaft</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Bildung</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Brand- und Katastrophenschutz, Rettungswesen, Friedhöfe/Krematorien</a:t>
            </a:r>
          </a:p>
          <a:p>
            <a:pPr>
              <a:spcBef>
                <a:spcPts val="0"/>
              </a:spcBef>
              <a:buFont typeface="Wingdings" panose="05000000000000000000" pitchFamily="2" charset="2"/>
              <a:buChar char="Ø"/>
            </a:pPr>
            <a:r>
              <a:rPr lang="de-DE" sz="1600" dirty="0">
                <a:latin typeface="Calibri" panose="020F0502020204030204" pitchFamily="34" charset="0"/>
                <a:cs typeface="Calibri" panose="020F0502020204030204" pitchFamily="34" charset="0"/>
              </a:rPr>
              <a:t>Kultur</a:t>
            </a:r>
          </a:p>
        </p:txBody>
      </p:sp>
      <p:sp>
        <p:nvSpPr>
          <p:cNvPr id="7" name="Fußzeilenplatzhalter 4">
            <a:extLst>
              <a:ext uri="{FF2B5EF4-FFF2-40B4-BE49-F238E27FC236}">
                <a16:creationId xmlns:a16="http://schemas.microsoft.com/office/drawing/2014/main" id="{42E675B8-003E-4D0D-BFC3-7EEB78E6DCA3}"/>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644762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buNone/>
            </a:pPr>
            <a:endParaRPr lang="de-DE" dirty="0">
              <a:solidFill>
                <a:schemeClr val="tx1"/>
              </a:solidFill>
              <a:latin typeface="Calibri" panose="020F0502020204030204" pitchFamily="34" charset="0"/>
              <a:cs typeface="Calibri" panose="020F0502020204030204" pitchFamily="34" charset="0"/>
            </a:endParaRP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Definitionen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Rolle öffentlicher Investitionen</a:t>
            </a:r>
          </a:p>
          <a:p>
            <a:pPr>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Stand der öffentlichen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Finanzierung</a:t>
            </a:r>
          </a:p>
        </p:txBody>
      </p:sp>
      <p:sp>
        <p:nvSpPr>
          <p:cNvPr id="3" name="Titel 2"/>
          <p:cNvSpPr>
            <a:spLocks noGrp="1"/>
          </p:cNvSpPr>
          <p:nvPr>
            <p:ph type="title"/>
          </p:nvPr>
        </p:nvSpPr>
        <p:spPr>
          <a:xfrm>
            <a:off x="2592924" y="624110"/>
            <a:ext cx="8911687" cy="643973"/>
          </a:xfrm>
        </p:spPr>
        <p:txBody>
          <a:bodyPr/>
          <a:lstStyle/>
          <a:p>
            <a:r>
              <a:rPr lang="de-DE" b="1" dirty="0">
                <a:latin typeface="Calibri" panose="020F0502020204030204" pitchFamily="34" charset="0"/>
                <a:cs typeface="Calibri" panose="020F0502020204030204" pitchFamily="34" charset="0"/>
              </a:rPr>
              <a:t>Anhang</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41</a:t>
            </a:fld>
            <a:endParaRPr lang="de-DE"/>
          </a:p>
        </p:txBody>
      </p:sp>
      <p:sp>
        <p:nvSpPr>
          <p:cNvPr id="6" name="Fußzeilenplatzhalter 4">
            <a:extLst>
              <a:ext uri="{FF2B5EF4-FFF2-40B4-BE49-F238E27FC236}">
                <a16:creationId xmlns:a16="http://schemas.microsoft.com/office/drawing/2014/main" id="{C42E6BC2-C777-4D58-82D5-21B8936FFAC3}"/>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7647133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b="1" dirty="0">
                <a:latin typeface="Calibri" panose="020F0502020204030204" pitchFamily="34" charset="0"/>
                <a:ea typeface="Calibri" panose="020F0502020204030204" pitchFamily="34" charset="0"/>
                <a:cs typeface="Times New Roman" panose="02020603050405020304" pitchFamily="18" charset="0"/>
              </a:rPr>
              <a:t>Öffentliche </a:t>
            </a:r>
            <a:r>
              <a:rPr lang="de-DE" b="1" dirty="0">
                <a:effectLst/>
                <a:latin typeface="Calibri" panose="020F0502020204030204" pitchFamily="34" charset="0"/>
                <a:ea typeface="Calibri" panose="020F0502020204030204" pitchFamily="34" charset="0"/>
                <a:cs typeface="Times New Roman" panose="02020603050405020304" pitchFamily="18" charset="0"/>
              </a:rPr>
              <a:t>Bruttoanlageinvestitionen Deutschland</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(in % des BIP, Quelle: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StatBA</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42</a:t>
            </a:fld>
            <a:endParaRPr lang="de-DE"/>
          </a:p>
        </p:txBody>
      </p:sp>
      <p:graphicFrame>
        <p:nvGraphicFramePr>
          <p:cNvPr id="6" name="Diagramm 5">
            <a:extLst>
              <a:ext uri="{FF2B5EF4-FFF2-40B4-BE49-F238E27FC236}">
                <a16:creationId xmlns:a16="http://schemas.microsoft.com/office/drawing/2014/main" id="{0F4B951B-CBDA-4694-B484-E952FA3F4AB5}"/>
              </a:ext>
            </a:extLst>
          </p:cNvPr>
          <p:cNvGraphicFramePr>
            <a:graphicFrameLocks noGrp="1"/>
          </p:cNvGraphicFramePr>
          <p:nvPr>
            <p:extLst>
              <p:ext uri="{D42A27DB-BD31-4B8C-83A1-F6EECF244321}">
                <p14:modId xmlns:p14="http://schemas.microsoft.com/office/powerpoint/2010/main" val="3207299873"/>
              </p:ext>
            </p:extLst>
          </p:nvPr>
        </p:nvGraphicFramePr>
        <p:xfrm>
          <a:off x="2486024" y="1514474"/>
          <a:ext cx="9174163" cy="4923031"/>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5BE9044A-039B-4BD8-8A61-03A4775505D6}"/>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016152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Staatl. Bruttoanlageinvestitionen, nach Aufgabenbereichen 1</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(Deutschland, in % BIP, Q.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StBA</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43</a:t>
            </a:fld>
            <a:endParaRPr lang="de-DE"/>
          </a:p>
        </p:txBody>
      </p:sp>
      <p:graphicFrame>
        <p:nvGraphicFramePr>
          <p:cNvPr id="6" name="Diagramm 5">
            <a:extLst>
              <a:ext uri="{FF2B5EF4-FFF2-40B4-BE49-F238E27FC236}">
                <a16:creationId xmlns:a16="http://schemas.microsoft.com/office/drawing/2014/main" id="{38F47339-FC9D-45DC-A2FC-FA2FFE962929}"/>
              </a:ext>
            </a:extLst>
          </p:cNvPr>
          <p:cNvGraphicFramePr>
            <a:graphicFrameLocks noGrp="1"/>
          </p:cNvGraphicFramePr>
          <p:nvPr>
            <p:extLst>
              <p:ext uri="{D42A27DB-BD31-4B8C-83A1-F6EECF244321}">
                <p14:modId xmlns:p14="http://schemas.microsoft.com/office/powerpoint/2010/main" val="3091157215"/>
              </p:ext>
            </p:extLst>
          </p:nvPr>
        </p:nvGraphicFramePr>
        <p:xfrm>
          <a:off x="2352017" y="1587306"/>
          <a:ext cx="9308171" cy="4951606"/>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8448B6E0-0798-4A08-AD80-43D515885D3A}"/>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17294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sz="2400" b="1" dirty="0">
                <a:effectLst/>
                <a:latin typeface="Calibri" panose="020F0502020204030204" pitchFamily="34" charset="0"/>
                <a:ea typeface="Calibri" panose="020F0502020204030204" pitchFamily="34" charset="0"/>
                <a:cs typeface="Times New Roman" panose="02020603050405020304" pitchFamily="18" charset="0"/>
              </a:rPr>
              <a:t>Staatl. Bruttoanlageinvestitionen, nach Aufgabenbereichen 2</a:t>
            </a:r>
            <a:br>
              <a:rPr lang="de-DE" sz="1800" dirty="0">
                <a:effectLst/>
                <a:latin typeface="Calibri" panose="020F0502020204030204" pitchFamily="34" charset="0"/>
                <a:ea typeface="Calibri" panose="020F0502020204030204" pitchFamily="34" charset="0"/>
                <a:cs typeface="Times New Roman" panose="02020603050405020304" pitchFamily="18" charset="0"/>
              </a:rPr>
            </a:br>
            <a:r>
              <a:rPr lang="de-DE" sz="1800" dirty="0">
                <a:effectLst/>
                <a:latin typeface="Calibri" panose="020F0502020204030204" pitchFamily="34" charset="0"/>
                <a:ea typeface="Calibri" panose="020F0502020204030204" pitchFamily="34" charset="0"/>
                <a:cs typeface="Times New Roman" panose="02020603050405020304" pitchFamily="18" charset="0"/>
              </a:rPr>
              <a:t>(Deutschland, in % BIP, Q. </a:t>
            </a:r>
            <a:r>
              <a:rPr lang="de-DE" sz="1800" dirty="0" err="1">
                <a:effectLst/>
                <a:latin typeface="Calibri" panose="020F0502020204030204" pitchFamily="34" charset="0"/>
                <a:ea typeface="Calibri" panose="020F0502020204030204" pitchFamily="34" charset="0"/>
                <a:cs typeface="Times New Roman" panose="02020603050405020304" pitchFamily="18" charset="0"/>
              </a:rPr>
              <a:t>StBA</a:t>
            </a:r>
            <a:r>
              <a:rPr lang="de-DE" sz="1800" dirty="0">
                <a:effectLst/>
                <a:latin typeface="Calibri" panose="020F0502020204030204" pitchFamily="34" charset="0"/>
                <a:ea typeface="Calibri" panose="020F0502020204030204" pitchFamily="34" charset="0"/>
                <a:cs typeface="Times New Roman" panose="02020603050405020304" pitchFamily="18" charset="0"/>
              </a:rPr>
              <a:t>)</a:t>
            </a: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44</a:t>
            </a:fld>
            <a:endParaRPr lang="de-DE"/>
          </a:p>
        </p:txBody>
      </p:sp>
      <p:graphicFrame>
        <p:nvGraphicFramePr>
          <p:cNvPr id="6" name="Diagramm 5">
            <a:extLst>
              <a:ext uri="{FF2B5EF4-FFF2-40B4-BE49-F238E27FC236}">
                <a16:creationId xmlns:a16="http://schemas.microsoft.com/office/drawing/2014/main" id="{10AB251C-C637-4D9D-926C-4DD551AA1FAA}"/>
              </a:ext>
            </a:extLst>
          </p:cNvPr>
          <p:cNvGraphicFramePr>
            <a:graphicFrameLocks noGrp="1"/>
          </p:cNvGraphicFramePr>
          <p:nvPr>
            <p:extLst>
              <p:ext uri="{D42A27DB-BD31-4B8C-83A1-F6EECF244321}">
                <p14:modId xmlns:p14="http://schemas.microsoft.com/office/powerpoint/2010/main" val="899418059"/>
              </p:ext>
            </p:extLst>
          </p:nvPr>
        </p:nvGraphicFramePr>
        <p:xfrm>
          <a:off x="2472470" y="1733550"/>
          <a:ext cx="9308171" cy="4875406"/>
        </p:xfrm>
        <a:graphic>
          <a:graphicData uri="http://schemas.openxmlformats.org/drawingml/2006/chart">
            <c:chart xmlns:c="http://schemas.openxmlformats.org/drawingml/2006/chart" xmlns:r="http://schemas.openxmlformats.org/officeDocument/2006/relationships" r:id="rId2"/>
          </a:graphicData>
        </a:graphic>
      </p:graphicFrame>
      <p:sp>
        <p:nvSpPr>
          <p:cNvPr id="7" name="Fußzeilenplatzhalter 4">
            <a:extLst>
              <a:ext uri="{FF2B5EF4-FFF2-40B4-BE49-F238E27FC236}">
                <a16:creationId xmlns:a16="http://schemas.microsoft.com/office/drawing/2014/main" id="{BF66C625-FDD3-4F52-8450-F27BA07DBABB}"/>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25639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153027" cy="5303837"/>
          </a:xfrm>
        </p:spPr>
        <p:txBody>
          <a:bodyPr>
            <a:normAutofit/>
          </a:bodyPr>
          <a:lstStyle/>
          <a:p>
            <a:pPr marL="0" indent="0">
              <a:buNone/>
            </a:pPr>
            <a:endParaRPr lang="de-DE" dirty="0">
              <a:solidFill>
                <a:schemeClr val="tx1"/>
              </a:solidFill>
              <a:latin typeface="Calibri" panose="020F0502020204030204" pitchFamily="34" charset="0"/>
              <a:cs typeface="Calibri" panose="020F0502020204030204" pitchFamily="34" charset="0"/>
            </a:endParaRP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Definitionen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Rolle öffentlicher Investitionen</a:t>
            </a:r>
          </a:p>
          <a:p>
            <a:pPr>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Stand der öffentlichen Investitionen</a:t>
            </a:r>
          </a:p>
          <a:p>
            <a:pPr>
              <a:buClr>
                <a:schemeClr val="tx1"/>
              </a:buClr>
              <a:buFont typeface="Wingdings" panose="05000000000000000000" pitchFamily="2" charset="2"/>
              <a:buChar char="Ø"/>
            </a:pPr>
            <a:r>
              <a:rPr lang="de-DE" b="1" dirty="0">
                <a:latin typeface="Calibri" panose="020F0502020204030204" pitchFamily="34" charset="0"/>
                <a:cs typeface="Calibri" panose="020F0502020204030204" pitchFamily="34" charset="0"/>
              </a:rPr>
              <a:t>Finanzierung</a:t>
            </a:r>
          </a:p>
        </p:txBody>
      </p:sp>
      <p:sp>
        <p:nvSpPr>
          <p:cNvPr id="3" name="Titel 2"/>
          <p:cNvSpPr>
            <a:spLocks noGrp="1"/>
          </p:cNvSpPr>
          <p:nvPr>
            <p:ph type="title"/>
          </p:nvPr>
        </p:nvSpPr>
        <p:spPr>
          <a:xfrm>
            <a:off x="2592924" y="624110"/>
            <a:ext cx="8911687" cy="643973"/>
          </a:xfrm>
        </p:spPr>
        <p:txBody>
          <a:bodyPr/>
          <a:lstStyle/>
          <a:p>
            <a:r>
              <a:rPr lang="de-DE" b="1" dirty="0">
                <a:latin typeface="Calibri" panose="020F0502020204030204" pitchFamily="34" charset="0"/>
                <a:cs typeface="Calibri" panose="020F0502020204030204" pitchFamily="34" charset="0"/>
              </a:rPr>
              <a:t>Anhang</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45</a:t>
            </a:fld>
            <a:endParaRPr lang="de-DE"/>
          </a:p>
        </p:txBody>
      </p:sp>
      <p:sp>
        <p:nvSpPr>
          <p:cNvPr id="6" name="Fußzeilenplatzhalter 4">
            <a:extLst>
              <a:ext uri="{FF2B5EF4-FFF2-40B4-BE49-F238E27FC236}">
                <a16:creationId xmlns:a16="http://schemas.microsoft.com/office/drawing/2014/main" id="{C0743D29-03F8-4212-B7D3-0E8268B04077}"/>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340449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68473" y="1417638"/>
            <a:ext cx="9291715" cy="5303837"/>
          </a:xfrm>
        </p:spPr>
        <p:txBody>
          <a:bodyPr>
            <a:noAutofit/>
          </a:bodyPr>
          <a:lstStyle/>
          <a:p>
            <a:pPr marL="0" indent="0">
              <a:lnSpc>
                <a:spcPct val="120000"/>
              </a:lnSpc>
              <a:spcBef>
                <a:spcPts val="0"/>
              </a:spcBef>
              <a:buClr>
                <a:schemeClr val="tx1"/>
              </a:buClr>
              <a:buNone/>
            </a:pPr>
            <a:r>
              <a:rPr lang="de-DE" dirty="0">
                <a:latin typeface="Calibri" panose="020F0502020204030204" pitchFamily="34" charset="0"/>
                <a:cs typeface="Calibri" panose="020F0502020204030204" pitchFamily="34" charset="0"/>
              </a:rPr>
              <a:t>Lfd. </a:t>
            </a:r>
            <a:r>
              <a:rPr lang="de-DE" b="1" dirty="0">
                <a:latin typeface="Calibri" panose="020F0502020204030204" pitchFamily="34" charset="0"/>
                <a:cs typeface="Calibri" panose="020F0502020204030204" pitchFamily="34" charset="0"/>
              </a:rPr>
              <a:t>Haushalt</a:t>
            </a:r>
            <a:r>
              <a:rPr lang="de-DE" dirty="0">
                <a:latin typeface="Calibri" panose="020F0502020204030204" pitchFamily="34" charset="0"/>
                <a:cs typeface="Calibri" panose="020F0502020204030204" pitchFamily="34" charset="0"/>
              </a:rPr>
              <a:t> (zulasten anderer Ausgaben)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Verdrängung von Sozialausgaben (aber: Investitionen zumeist freiwillige Aufgabe)</a:t>
            </a: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Steuererhöhungen</a:t>
            </a:r>
            <a:r>
              <a:rPr lang="de-DE" dirty="0">
                <a:latin typeface="Calibri" panose="020F0502020204030204" pitchFamily="34" charset="0"/>
                <a:cs typeface="Calibri" panose="020F0502020204030204" pitchFamily="34" charset="0"/>
              </a:rPr>
              <a:t> (konjunktur-/umweltgerecht)</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ESt-Progression, Erbschaften, Vermögen, …</a:t>
            </a: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Schuldenaufnahme</a:t>
            </a:r>
            <a:r>
              <a:rPr lang="de-DE" dirty="0">
                <a:latin typeface="Calibri" panose="020F0502020204030204" pitchFamily="34" charset="0"/>
                <a:cs typeface="Calibri" panose="020F0502020204030204" pitchFamily="34" charset="0"/>
              </a:rPr>
              <a:t> (Schuldenbremse behindert)</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Zins/Tilgung belastet Zukunft (Zins=0, Tilgung nicht sinnvoll, nur Schuldenquote durch Wachstum senken)</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Investitionserträge liegen in der Zukunft, daher kann Tilgung in der Zukunft liegen</a:t>
            </a: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ÖPP / ÖÖP</a:t>
            </a:r>
          </a:p>
          <a:p>
            <a:pPr>
              <a:lnSpc>
                <a:spcPct val="120000"/>
              </a:lnSpc>
              <a:spcBef>
                <a:spcPts val="0"/>
              </a:spcBef>
              <a:buClr>
                <a:schemeClr val="tx1"/>
              </a:buClr>
              <a:buFont typeface="Wingdings" panose="05000000000000000000" pitchFamily="2" charset="2"/>
              <a:buChar char="Ø"/>
            </a:pPr>
            <a:r>
              <a:rPr lang="de-DE" dirty="0">
                <a:latin typeface="Calibri" panose="020F0502020204030204" pitchFamily="34" charset="0"/>
                <a:cs typeface="Calibri" panose="020F0502020204030204" pitchFamily="34" charset="0"/>
              </a:rPr>
              <a:t>ÖPP zu teuer (private Kredite, Renditeanspruch), ÖÖP als günstigere Alternative</a:t>
            </a:r>
          </a:p>
          <a:p>
            <a:pPr marL="0" indent="0">
              <a:lnSpc>
                <a:spcPct val="120000"/>
              </a:lnSpc>
              <a:spcBef>
                <a:spcPts val="0"/>
              </a:spcBef>
              <a:buClr>
                <a:schemeClr val="tx1"/>
              </a:buClr>
              <a:buNone/>
            </a:pPr>
            <a:r>
              <a:rPr lang="de-DE" b="1" dirty="0">
                <a:latin typeface="Calibri" panose="020F0502020204030204" pitchFamily="34" charset="0"/>
                <a:cs typeface="Calibri" panose="020F0502020204030204" pitchFamily="34" charset="0"/>
              </a:rPr>
              <a:t>Aber: Steuererhöhungen politisch konfliktär, Schuldenbremse im Verfassungsrang </a:t>
            </a:r>
          </a:p>
        </p:txBody>
      </p:sp>
      <p:sp>
        <p:nvSpPr>
          <p:cNvPr id="3" name="Titel 2"/>
          <p:cNvSpPr>
            <a:spLocks noGrp="1"/>
          </p:cNvSpPr>
          <p:nvPr>
            <p:ph type="title"/>
          </p:nvPr>
        </p:nvSpPr>
        <p:spPr>
          <a:xfrm>
            <a:off x="2592924" y="624110"/>
            <a:ext cx="9067264" cy="661226"/>
          </a:xfrm>
        </p:spPr>
        <p:txBody>
          <a:bodyPr/>
          <a:lstStyle/>
          <a:p>
            <a:r>
              <a:rPr lang="de-DE" b="1" dirty="0">
                <a:latin typeface="Calibri" panose="020F0502020204030204" pitchFamily="34" charset="0"/>
                <a:cs typeface="Calibri" panose="020F0502020204030204" pitchFamily="34" charset="0"/>
              </a:rPr>
              <a:t>Finanzierung höherer öffentlicher Investitionen</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46</a:t>
            </a:fld>
            <a:endParaRPr lang="de-DE"/>
          </a:p>
        </p:txBody>
      </p:sp>
      <p:sp>
        <p:nvSpPr>
          <p:cNvPr id="6" name="Fußzeilenplatzhalter 4">
            <a:extLst>
              <a:ext uri="{FF2B5EF4-FFF2-40B4-BE49-F238E27FC236}">
                <a16:creationId xmlns:a16="http://schemas.microsoft.com/office/drawing/2014/main" id="{5F212FD8-FC2F-4E4A-901D-08E23514E348}"/>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89855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35105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5</a:t>
            </a:fld>
            <a:endParaRPr lang="de-DE"/>
          </a:p>
        </p:txBody>
      </p:sp>
      <p:sp>
        <p:nvSpPr>
          <p:cNvPr id="6" name="Fußzeilenplatzhalter 4">
            <a:extLst>
              <a:ext uri="{FF2B5EF4-FFF2-40B4-BE49-F238E27FC236}">
                <a16:creationId xmlns:a16="http://schemas.microsoft.com/office/drawing/2014/main" id="{6EA87E36-FBCA-4F52-B7A2-6F47444C4E65}"/>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78124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071415" y="624887"/>
            <a:ext cx="10120585" cy="666737"/>
          </a:xfrm>
        </p:spPr>
        <p:txBody>
          <a:bodyPr/>
          <a:lstStyle/>
          <a:p>
            <a:pPr>
              <a:lnSpc>
                <a:spcPct val="107000"/>
              </a:lnSpc>
              <a:spcAft>
                <a:spcPts val="800"/>
              </a:spcAft>
            </a:pPr>
            <a:r>
              <a:rPr lang="de-DE" b="1" dirty="0">
                <a:latin typeface="Calibri" panose="020F0502020204030204" pitchFamily="34" charset="0"/>
                <a:ea typeface="Calibri" panose="020F0502020204030204" pitchFamily="34" charset="0"/>
                <a:cs typeface="Times New Roman" panose="02020603050405020304" pitchFamily="18" charset="0"/>
              </a:rPr>
              <a:t>W</a:t>
            </a:r>
            <a:r>
              <a:rPr lang="de-DE" b="1" dirty="0">
                <a:effectLst/>
                <a:latin typeface="Calibri" panose="020F0502020204030204" pitchFamily="34" charset="0"/>
                <a:ea typeface="Calibri" panose="020F0502020204030204" pitchFamily="34" charset="0"/>
                <a:cs typeface="Times New Roman" panose="02020603050405020304" pitchFamily="18" charset="0"/>
              </a:rPr>
              <a:t>as ist Staat? – Schalenkonzept des Staates </a:t>
            </a:r>
            <a:r>
              <a:rPr lang="de-DE" sz="2000" dirty="0">
                <a:effectLst/>
                <a:latin typeface="Calibri" panose="020F0502020204030204" pitchFamily="34" charset="0"/>
                <a:ea typeface="Calibri" panose="020F0502020204030204" pitchFamily="34" charset="0"/>
                <a:cs typeface="Times New Roman" panose="02020603050405020304" pitchFamily="18" charset="0"/>
              </a:rPr>
              <a:t>(Quelle: </a:t>
            </a:r>
            <a:r>
              <a:rPr lang="de-DE" sz="2000" dirty="0" err="1">
                <a:effectLst/>
                <a:latin typeface="Calibri" panose="020F0502020204030204" pitchFamily="34" charset="0"/>
                <a:ea typeface="Calibri" panose="020F0502020204030204" pitchFamily="34" charset="0"/>
                <a:cs typeface="Times New Roman" panose="02020603050405020304" pitchFamily="18" charset="0"/>
              </a:rPr>
              <a:t>StatBA</a:t>
            </a:r>
            <a:r>
              <a:rPr lang="de-DE" sz="2000" dirty="0">
                <a:effectLst/>
                <a:latin typeface="Calibri" panose="020F0502020204030204" pitchFamily="34" charset="0"/>
                <a:ea typeface="Calibri" panose="020F0502020204030204" pitchFamily="34" charset="0"/>
                <a:cs typeface="Times New Roman" panose="02020603050405020304" pitchFamily="18" charset="0"/>
              </a:rPr>
              <a:t>, ESVG 2010, S. 6)</a:t>
            </a:r>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6</a:t>
            </a:fld>
            <a:endParaRPr lang="de-DE"/>
          </a:p>
        </p:txBody>
      </p:sp>
      <p:grpSp>
        <p:nvGrpSpPr>
          <p:cNvPr id="33" name="Gruppieren 32">
            <a:extLst>
              <a:ext uri="{FF2B5EF4-FFF2-40B4-BE49-F238E27FC236}">
                <a16:creationId xmlns:a16="http://schemas.microsoft.com/office/drawing/2014/main" id="{AC47B4BF-CB0D-4CDD-A09C-9C92A0C8BE06}"/>
              </a:ext>
            </a:extLst>
          </p:cNvPr>
          <p:cNvGrpSpPr/>
          <p:nvPr/>
        </p:nvGrpSpPr>
        <p:grpSpPr>
          <a:xfrm>
            <a:off x="2522731" y="1539251"/>
            <a:ext cx="8961797" cy="4977466"/>
            <a:chOff x="2526926" y="1551835"/>
            <a:chExt cx="8961797" cy="4977466"/>
          </a:xfrm>
        </p:grpSpPr>
        <p:sp>
          <p:nvSpPr>
            <p:cNvPr id="6" name="Ellipse 5">
              <a:extLst>
                <a:ext uri="{FF2B5EF4-FFF2-40B4-BE49-F238E27FC236}">
                  <a16:creationId xmlns:a16="http://schemas.microsoft.com/office/drawing/2014/main" id="{399E3FE1-F987-4C2E-A026-660735B94998}"/>
                </a:ext>
              </a:extLst>
            </p:cNvPr>
            <p:cNvSpPr/>
            <p:nvPr/>
          </p:nvSpPr>
          <p:spPr>
            <a:xfrm>
              <a:off x="2898451" y="1895579"/>
              <a:ext cx="7724545" cy="3848527"/>
            </a:xfrm>
            <a:prstGeom prst="ellipse">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400" dirty="0">
                <a:solidFill>
                  <a:schemeClr val="tx2"/>
                </a:solidFill>
                <a:latin typeface="Calibri" panose="020F0502020204030204" pitchFamily="34" charset="0"/>
                <a:cs typeface="Calibri" panose="020F0502020204030204" pitchFamily="34" charset="0"/>
              </a:endParaRPr>
            </a:p>
          </p:txBody>
        </p:sp>
        <p:sp>
          <p:nvSpPr>
            <p:cNvPr id="7" name="Ellipse 6">
              <a:extLst>
                <a:ext uri="{FF2B5EF4-FFF2-40B4-BE49-F238E27FC236}">
                  <a16:creationId xmlns:a16="http://schemas.microsoft.com/office/drawing/2014/main" id="{F25FB3FC-F15A-4D23-B4CB-6703ADBD992F}"/>
                </a:ext>
              </a:extLst>
            </p:cNvPr>
            <p:cNvSpPr/>
            <p:nvPr/>
          </p:nvSpPr>
          <p:spPr>
            <a:xfrm>
              <a:off x="3811085" y="2548480"/>
              <a:ext cx="5899279" cy="2448911"/>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dirty="0">
                <a:solidFill>
                  <a:schemeClr val="tx2"/>
                </a:solidFill>
                <a:latin typeface="Calibri" panose="020F0502020204030204" pitchFamily="34" charset="0"/>
                <a:cs typeface="Calibri" panose="020F0502020204030204" pitchFamily="34" charset="0"/>
              </a:endParaRPr>
            </a:p>
          </p:txBody>
        </p:sp>
        <p:sp>
          <p:nvSpPr>
            <p:cNvPr id="9" name="Ellipse 8">
              <a:extLst>
                <a:ext uri="{FF2B5EF4-FFF2-40B4-BE49-F238E27FC236}">
                  <a16:creationId xmlns:a16="http://schemas.microsoft.com/office/drawing/2014/main" id="{4E93EC2F-B30B-4279-AC2C-CEC57FDB7B96}"/>
                </a:ext>
              </a:extLst>
            </p:cNvPr>
            <p:cNvSpPr/>
            <p:nvPr/>
          </p:nvSpPr>
          <p:spPr>
            <a:xfrm>
              <a:off x="4971639" y="3312644"/>
              <a:ext cx="3692628" cy="1015427"/>
            </a:xfrm>
            <a:prstGeom prst="ellipse">
              <a:avLst/>
            </a:prstGeom>
            <a:solidFill>
              <a:schemeClr val="tx2"/>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sz="1600" b="1" dirty="0">
                  <a:solidFill>
                    <a:schemeClr val="bg1"/>
                  </a:solidFill>
                  <a:latin typeface="Calibri" panose="020F0502020204030204" pitchFamily="34" charset="0"/>
                  <a:cs typeface="Calibri" panose="020F0502020204030204" pitchFamily="34" charset="0"/>
                </a:rPr>
                <a:t>Kernhaushalte</a:t>
              </a:r>
            </a:p>
            <a:p>
              <a:pPr algn="ctr"/>
              <a:r>
                <a:rPr lang="de-DE" sz="1400" dirty="0">
                  <a:solidFill>
                    <a:schemeClr val="bg1"/>
                  </a:solidFill>
                  <a:latin typeface="Calibri" panose="020F0502020204030204" pitchFamily="34" charset="0"/>
                  <a:cs typeface="Calibri" panose="020F0502020204030204" pitchFamily="34" charset="0"/>
                </a:rPr>
                <a:t>Bund, Länder</a:t>
              </a:r>
            </a:p>
            <a:p>
              <a:pPr algn="ctr"/>
              <a:r>
                <a:rPr lang="de-DE" sz="1400" dirty="0">
                  <a:solidFill>
                    <a:schemeClr val="bg1"/>
                  </a:solidFill>
                  <a:latin typeface="Calibri" panose="020F0502020204030204" pitchFamily="34" charset="0"/>
                  <a:cs typeface="Calibri" panose="020F0502020204030204" pitchFamily="34" charset="0"/>
                </a:rPr>
                <a:t>Gemeinden/Gemeindeverbände</a:t>
              </a:r>
            </a:p>
            <a:p>
              <a:pPr algn="ctr"/>
              <a:r>
                <a:rPr lang="de-DE" sz="1400" dirty="0">
                  <a:solidFill>
                    <a:schemeClr val="bg1"/>
                  </a:solidFill>
                  <a:latin typeface="Calibri" panose="020F0502020204030204" pitchFamily="34" charset="0"/>
                  <a:cs typeface="Calibri" panose="020F0502020204030204" pitchFamily="34" charset="0"/>
                </a:rPr>
                <a:t>Sozialversicherung.</a:t>
              </a:r>
            </a:p>
          </p:txBody>
        </p:sp>
        <p:sp>
          <p:nvSpPr>
            <p:cNvPr id="10" name="Textfeld 9">
              <a:extLst>
                <a:ext uri="{FF2B5EF4-FFF2-40B4-BE49-F238E27FC236}">
                  <a16:creationId xmlns:a16="http://schemas.microsoft.com/office/drawing/2014/main" id="{0058DD2E-B8C4-42C2-9A85-686C7545F9F2}"/>
                </a:ext>
              </a:extLst>
            </p:cNvPr>
            <p:cNvSpPr txBox="1"/>
            <p:nvPr/>
          </p:nvSpPr>
          <p:spPr>
            <a:xfrm>
              <a:off x="5945536" y="2636362"/>
              <a:ext cx="1680354" cy="338554"/>
            </a:xfrm>
            <a:prstGeom prst="rect">
              <a:avLst/>
            </a:prstGeom>
            <a:noFill/>
          </p:spPr>
          <p:txBody>
            <a:bodyPr wrap="square" rtlCol="0">
              <a:spAutoFit/>
            </a:bodyPr>
            <a:lstStyle/>
            <a:p>
              <a:pPr algn="ctr"/>
              <a:r>
                <a:rPr lang="de-DE" sz="1600" b="1" dirty="0">
                  <a:solidFill>
                    <a:schemeClr val="tx2"/>
                  </a:solidFill>
                  <a:latin typeface="Calibri" panose="020F0502020204030204" pitchFamily="34" charset="0"/>
                  <a:cs typeface="Calibri" panose="020F0502020204030204" pitchFamily="34" charset="0"/>
                </a:rPr>
                <a:t>Extrahaushalte</a:t>
              </a:r>
            </a:p>
          </p:txBody>
        </p:sp>
        <p:sp>
          <p:nvSpPr>
            <p:cNvPr id="11" name="Textfeld 10">
              <a:extLst>
                <a:ext uri="{FF2B5EF4-FFF2-40B4-BE49-F238E27FC236}">
                  <a16:creationId xmlns:a16="http://schemas.microsoft.com/office/drawing/2014/main" id="{5FA08667-D587-477A-BEC9-19861CC1742D}"/>
                </a:ext>
              </a:extLst>
            </p:cNvPr>
            <p:cNvSpPr txBox="1"/>
            <p:nvPr/>
          </p:nvSpPr>
          <p:spPr>
            <a:xfrm>
              <a:off x="4379421" y="2887328"/>
              <a:ext cx="2044160"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Zweckverbände</a:t>
              </a:r>
            </a:p>
            <a:p>
              <a:r>
                <a:rPr lang="de-DE" sz="1400" dirty="0">
                  <a:solidFill>
                    <a:schemeClr val="tx2"/>
                  </a:solidFill>
                  <a:latin typeface="Calibri" panose="020F0502020204030204" pitchFamily="34" charset="0"/>
                  <a:cs typeface="Calibri" panose="020F0502020204030204" pitchFamily="34" charset="0"/>
                </a:rPr>
                <a:t>(Nichtmarktproduzenten)</a:t>
              </a:r>
            </a:p>
          </p:txBody>
        </p:sp>
        <p:sp>
          <p:nvSpPr>
            <p:cNvPr id="12" name="Textfeld 11">
              <a:extLst>
                <a:ext uri="{FF2B5EF4-FFF2-40B4-BE49-F238E27FC236}">
                  <a16:creationId xmlns:a16="http://schemas.microsoft.com/office/drawing/2014/main" id="{F37F7FD3-D087-4451-AC53-20C2E77E8FCC}"/>
                </a:ext>
              </a:extLst>
            </p:cNvPr>
            <p:cNvSpPr txBox="1"/>
            <p:nvPr/>
          </p:nvSpPr>
          <p:spPr>
            <a:xfrm>
              <a:off x="8664267" y="3990098"/>
              <a:ext cx="799551" cy="307777"/>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andere</a:t>
              </a:r>
            </a:p>
          </p:txBody>
        </p:sp>
        <p:sp>
          <p:nvSpPr>
            <p:cNvPr id="13" name="Textfeld 12">
              <a:extLst>
                <a:ext uri="{FF2B5EF4-FFF2-40B4-BE49-F238E27FC236}">
                  <a16:creationId xmlns:a16="http://schemas.microsoft.com/office/drawing/2014/main" id="{77342DA5-0DBF-44B2-AE20-1661C00F89B7}"/>
                </a:ext>
              </a:extLst>
            </p:cNvPr>
            <p:cNvSpPr txBox="1"/>
            <p:nvPr/>
          </p:nvSpPr>
          <p:spPr>
            <a:xfrm>
              <a:off x="6667638" y="4328071"/>
              <a:ext cx="1953623"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Landesbetriebe für Straßenbau/-wesen</a:t>
              </a:r>
            </a:p>
          </p:txBody>
        </p:sp>
        <p:sp>
          <p:nvSpPr>
            <p:cNvPr id="14" name="Textfeld 13">
              <a:extLst>
                <a:ext uri="{FF2B5EF4-FFF2-40B4-BE49-F238E27FC236}">
                  <a16:creationId xmlns:a16="http://schemas.microsoft.com/office/drawing/2014/main" id="{D1E83FE6-C491-48A9-BDA2-FACA7143E5DB}"/>
                </a:ext>
              </a:extLst>
            </p:cNvPr>
            <p:cNvSpPr txBox="1"/>
            <p:nvPr/>
          </p:nvSpPr>
          <p:spPr>
            <a:xfrm>
              <a:off x="7585731" y="2866981"/>
              <a:ext cx="1159178" cy="523220"/>
            </a:xfrm>
            <a:prstGeom prst="rect">
              <a:avLst/>
            </a:prstGeom>
            <a:noFill/>
          </p:spPr>
          <p:txBody>
            <a:bodyPr wrap="square" rtlCol="0">
              <a:spAutoFit/>
            </a:bodyPr>
            <a:lstStyle/>
            <a:p>
              <a:pPr algn="ctr"/>
              <a:r>
                <a:rPr lang="de-DE" sz="1400" b="1" dirty="0" err="1">
                  <a:solidFill>
                    <a:srgbClr val="C00000"/>
                  </a:solidFill>
                  <a:latin typeface="Calibri" panose="020F0502020204030204" pitchFamily="34" charset="0"/>
                  <a:cs typeface="Calibri" panose="020F0502020204030204" pitchFamily="34" charset="0"/>
                </a:rPr>
                <a:t>Öffentl</a:t>
              </a:r>
              <a:r>
                <a:rPr lang="de-DE" sz="1400" b="1" dirty="0">
                  <a:solidFill>
                    <a:srgbClr val="C00000"/>
                  </a:solidFill>
                  <a:latin typeface="Calibri" panose="020F0502020204030204" pitchFamily="34" charset="0"/>
                  <a:cs typeface="Calibri" panose="020F0502020204030204" pitchFamily="34" charset="0"/>
                </a:rPr>
                <a:t>. Hochschulen</a:t>
              </a:r>
            </a:p>
          </p:txBody>
        </p:sp>
        <p:sp>
          <p:nvSpPr>
            <p:cNvPr id="15" name="Textfeld 14">
              <a:extLst>
                <a:ext uri="{FF2B5EF4-FFF2-40B4-BE49-F238E27FC236}">
                  <a16:creationId xmlns:a16="http://schemas.microsoft.com/office/drawing/2014/main" id="{4EF25B79-B866-4115-B58B-B1380E4F95F7}"/>
                </a:ext>
              </a:extLst>
            </p:cNvPr>
            <p:cNvSpPr txBox="1"/>
            <p:nvPr/>
          </p:nvSpPr>
          <p:spPr>
            <a:xfrm>
              <a:off x="2663279" y="3344249"/>
              <a:ext cx="1382979" cy="738664"/>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Ausgegl.</a:t>
              </a:r>
            </a:p>
            <a:p>
              <a:pPr algn="ctr"/>
              <a:r>
                <a:rPr lang="de-DE" sz="1400" dirty="0">
                  <a:solidFill>
                    <a:schemeClr val="tx2"/>
                  </a:solidFill>
                  <a:latin typeface="Calibri" panose="020F0502020204030204" pitchFamily="34" charset="0"/>
                  <a:cs typeface="Calibri" panose="020F0502020204030204" pitchFamily="34" charset="0"/>
                </a:rPr>
                <a:t>statistische</a:t>
              </a:r>
            </a:p>
            <a:p>
              <a:pPr algn="ctr"/>
              <a:r>
                <a:rPr lang="de-DE" sz="1400" dirty="0">
                  <a:solidFill>
                    <a:schemeClr val="tx2"/>
                  </a:solidFill>
                  <a:latin typeface="Calibri" panose="020F0502020204030204" pitchFamily="34" charset="0"/>
                  <a:cs typeface="Calibri" panose="020F0502020204030204" pitchFamily="34" charset="0"/>
                </a:rPr>
                <a:t>Ämter</a:t>
              </a:r>
            </a:p>
          </p:txBody>
        </p:sp>
        <p:sp>
          <p:nvSpPr>
            <p:cNvPr id="16" name="Textfeld 15">
              <a:extLst>
                <a:ext uri="{FF2B5EF4-FFF2-40B4-BE49-F238E27FC236}">
                  <a16:creationId xmlns:a16="http://schemas.microsoft.com/office/drawing/2014/main" id="{4E218F7D-4222-49C5-ADA6-E31B1431EE20}"/>
                </a:ext>
              </a:extLst>
            </p:cNvPr>
            <p:cNvSpPr txBox="1"/>
            <p:nvPr/>
          </p:nvSpPr>
          <p:spPr>
            <a:xfrm>
              <a:off x="9555843" y="3679350"/>
              <a:ext cx="1159178" cy="523220"/>
            </a:xfrm>
            <a:prstGeom prst="rect">
              <a:avLst/>
            </a:prstGeom>
            <a:noFill/>
          </p:spPr>
          <p:txBody>
            <a:bodyPr wrap="square" rtlCol="0">
              <a:spAutoFit/>
            </a:bodyPr>
            <a:lstStyle/>
            <a:p>
              <a:pPr algn="ctr"/>
              <a:r>
                <a:rPr lang="de-DE" sz="1400" b="1" dirty="0">
                  <a:solidFill>
                    <a:srgbClr val="C00000"/>
                  </a:solidFill>
                  <a:latin typeface="Calibri" panose="020F0502020204030204" pitchFamily="34" charset="0"/>
                  <a:cs typeface="Calibri" panose="020F0502020204030204" pitchFamily="34" charset="0"/>
                </a:rPr>
                <a:t>Kranken-</a:t>
              </a:r>
            </a:p>
            <a:p>
              <a:pPr algn="ctr"/>
              <a:r>
                <a:rPr lang="de-DE" sz="1400" b="1" dirty="0" err="1">
                  <a:solidFill>
                    <a:srgbClr val="C00000"/>
                  </a:solidFill>
                  <a:latin typeface="Calibri" panose="020F0502020204030204" pitchFamily="34" charset="0"/>
                  <a:cs typeface="Calibri" panose="020F0502020204030204" pitchFamily="34" charset="0"/>
                </a:rPr>
                <a:t>häuser</a:t>
              </a:r>
              <a:endParaRPr lang="de-DE" sz="1400" b="1" dirty="0">
                <a:solidFill>
                  <a:srgbClr val="C00000"/>
                </a:solidFill>
                <a:latin typeface="Calibri" panose="020F0502020204030204" pitchFamily="34" charset="0"/>
                <a:cs typeface="Calibri" panose="020F0502020204030204" pitchFamily="34" charset="0"/>
              </a:endParaRPr>
            </a:p>
          </p:txBody>
        </p:sp>
        <p:sp>
          <p:nvSpPr>
            <p:cNvPr id="17" name="Textfeld 16">
              <a:extLst>
                <a:ext uri="{FF2B5EF4-FFF2-40B4-BE49-F238E27FC236}">
                  <a16:creationId xmlns:a16="http://schemas.microsoft.com/office/drawing/2014/main" id="{48B05143-3B0C-42CE-90A3-9A26412BF8F4}"/>
                </a:ext>
              </a:extLst>
            </p:cNvPr>
            <p:cNvSpPr txBox="1"/>
            <p:nvPr/>
          </p:nvSpPr>
          <p:spPr>
            <a:xfrm>
              <a:off x="4470817" y="4936669"/>
              <a:ext cx="1505417"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Ver/Entsorgungs-</a:t>
              </a:r>
            </a:p>
            <a:p>
              <a:pPr algn="ctr"/>
              <a:r>
                <a:rPr lang="de-DE" sz="1400" dirty="0">
                  <a:solidFill>
                    <a:schemeClr val="tx2"/>
                  </a:solidFill>
                  <a:latin typeface="Calibri" panose="020F0502020204030204" pitchFamily="34" charset="0"/>
                  <a:cs typeface="Calibri" panose="020F0502020204030204" pitchFamily="34" charset="0"/>
                </a:rPr>
                <a:t>unternehmen</a:t>
              </a:r>
            </a:p>
          </p:txBody>
        </p:sp>
        <p:sp>
          <p:nvSpPr>
            <p:cNvPr id="18" name="Textfeld 17">
              <a:extLst>
                <a:ext uri="{FF2B5EF4-FFF2-40B4-BE49-F238E27FC236}">
                  <a16:creationId xmlns:a16="http://schemas.microsoft.com/office/drawing/2014/main" id="{5BBA9054-EBD2-4BBB-B933-54FA4755051C}"/>
                </a:ext>
              </a:extLst>
            </p:cNvPr>
            <p:cNvSpPr txBox="1"/>
            <p:nvPr/>
          </p:nvSpPr>
          <p:spPr>
            <a:xfrm>
              <a:off x="6253934" y="5139027"/>
              <a:ext cx="1723996"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Zweckverbände (Marktproduzenten)</a:t>
              </a:r>
            </a:p>
          </p:txBody>
        </p:sp>
        <p:sp>
          <p:nvSpPr>
            <p:cNvPr id="19" name="Textfeld 18">
              <a:extLst>
                <a:ext uri="{FF2B5EF4-FFF2-40B4-BE49-F238E27FC236}">
                  <a16:creationId xmlns:a16="http://schemas.microsoft.com/office/drawing/2014/main" id="{AF240158-C547-4500-AD45-84E6ADD24CA3}"/>
                </a:ext>
              </a:extLst>
            </p:cNvPr>
            <p:cNvSpPr txBox="1"/>
            <p:nvPr/>
          </p:nvSpPr>
          <p:spPr>
            <a:xfrm>
              <a:off x="4742804" y="4240796"/>
              <a:ext cx="1881828"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Versorgungsrücklagen</a:t>
              </a:r>
            </a:p>
            <a:p>
              <a:pPr algn="ctr"/>
              <a:r>
                <a:rPr lang="de-DE" sz="1400" dirty="0">
                  <a:solidFill>
                    <a:schemeClr val="tx2"/>
                  </a:solidFill>
                  <a:latin typeface="Calibri" panose="020F0502020204030204" pitchFamily="34" charset="0"/>
                  <a:cs typeface="Calibri" panose="020F0502020204030204" pitchFamily="34" charset="0"/>
                </a:rPr>
                <a:t>/Versorgungsfonds</a:t>
              </a:r>
            </a:p>
          </p:txBody>
        </p:sp>
        <p:sp>
          <p:nvSpPr>
            <p:cNvPr id="20" name="Textfeld 19">
              <a:extLst>
                <a:ext uri="{FF2B5EF4-FFF2-40B4-BE49-F238E27FC236}">
                  <a16:creationId xmlns:a16="http://schemas.microsoft.com/office/drawing/2014/main" id="{BCCE6D52-2758-4B56-8742-5BF0FE27A657}"/>
                </a:ext>
              </a:extLst>
            </p:cNvPr>
            <p:cNvSpPr txBox="1"/>
            <p:nvPr/>
          </p:nvSpPr>
          <p:spPr>
            <a:xfrm>
              <a:off x="5019605" y="1984231"/>
              <a:ext cx="3482637" cy="584775"/>
            </a:xfrm>
            <a:prstGeom prst="rect">
              <a:avLst/>
            </a:prstGeom>
            <a:noFill/>
          </p:spPr>
          <p:txBody>
            <a:bodyPr wrap="square" rtlCol="0">
              <a:spAutoFit/>
            </a:bodyPr>
            <a:lstStyle/>
            <a:p>
              <a:pPr algn="ctr"/>
              <a:r>
                <a:rPr lang="de-DE" sz="1600" b="1" dirty="0">
                  <a:solidFill>
                    <a:schemeClr val="tx2"/>
                  </a:solidFill>
                  <a:latin typeface="Calibri" panose="020F0502020204030204" pitchFamily="34" charset="0"/>
                  <a:cs typeface="Calibri" panose="020F0502020204030204" pitchFamily="34" charset="0"/>
                </a:rPr>
                <a:t>Sonstige FEU</a:t>
              </a:r>
            </a:p>
            <a:p>
              <a:pPr algn="ctr"/>
              <a:r>
                <a:rPr lang="de-DE" sz="1600" b="1" dirty="0">
                  <a:solidFill>
                    <a:schemeClr val="tx2"/>
                  </a:solidFill>
                  <a:latin typeface="Calibri" panose="020F0502020204030204" pitchFamily="34" charset="0"/>
                  <a:cs typeface="Calibri" panose="020F0502020204030204" pitchFamily="34" charset="0"/>
                </a:rPr>
                <a:t>(Fonds, Einrichtungen, Unternehmen)</a:t>
              </a:r>
            </a:p>
          </p:txBody>
        </p:sp>
        <p:sp>
          <p:nvSpPr>
            <p:cNvPr id="21" name="Textfeld 20">
              <a:extLst>
                <a:ext uri="{FF2B5EF4-FFF2-40B4-BE49-F238E27FC236}">
                  <a16:creationId xmlns:a16="http://schemas.microsoft.com/office/drawing/2014/main" id="{CB8B9B48-BEB5-4FFB-9258-B3B2A032CECB}"/>
                </a:ext>
              </a:extLst>
            </p:cNvPr>
            <p:cNvSpPr txBox="1"/>
            <p:nvPr/>
          </p:nvSpPr>
          <p:spPr>
            <a:xfrm>
              <a:off x="8713960" y="2622221"/>
              <a:ext cx="1159178" cy="307777"/>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andere</a:t>
              </a:r>
            </a:p>
          </p:txBody>
        </p:sp>
        <p:sp>
          <p:nvSpPr>
            <p:cNvPr id="22" name="Textfeld 21">
              <a:extLst>
                <a:ext uri="{FF2B5EF4-FFF2-40B4-BE49-F238E27FC236}">
                  <a16:creationId xmlns:a16="http://schemas.microsoft.com/office/drawing/2014/main" id="{35C0AAA0-7BA9-4D5A-BAFF-3728F5B5D207}"/>
                </a:ext>
              </a:extLst>
            </p:cNvPr>
            <p:cNvSpPr txBox="1"/>
            <p:nvPr/>
          </p:nvSpPr>
          <p:spPr>
            <a:xfrm>
              <a:off x="8968856" y="5605971"/>
              <a:ext cx="2519867" cy="923330"/>
            </a:xfrm>
            <a:prstGeom prst="rect">
              <a:avLst/>
            </a:prstGeom>
            <a:noFill/>
          </p:spPr>
          <p:txBody>
            <a:bodyPr wrap="square" rtlCol="0">
              <a:spAutoFit/>
            </a:bodyPr>
            <a:lstStyle/>
            <a:p>
              <a:pPr algn="ctr"/>
              <a:r>
                <a:rPr lang="de-DE" sz="2000" dirty="0">
                  <a:solidFill>
                    <a:schemeClr val="tx2"/>
                  </a:solidFill>
                  <a:latin typeface="Calibri" panose="020F0502020204030204" pitchFamily="34" charset="0"/>
                  <a:cs typeface="Calibri" panose="020F0502020204030204" pitchFamily="34" charset="0"/>
                </a:rPr>
                <a:t>Öffentlicher Gesamthaushalt</a:t>
              </a:r>
            </a:p>
            <a:p>
              <a:pPr algn="ctr"/>
              <a:r>
                <a:rPr lang="de-DE" sz="1400" dirty="0">
                  <a:solidFill>
                    <a:schemeClr val="tx2"/>
                  </a:solidFill>
                  <a:latin typeface="Calibri" panose="020F0502020204030204" pitchFamily="34" charset="0"/>
                  <a:cs typeface="Calibri" panose="020F0502020204030204" pitchFamily="34" charset="0"/>
                </a:rPr>
                <a:t>(einschl. EU-Anteile)</a:t>
              </a:r>
            </a:p>
          </p:txBody>
        </p:sp>
        <p:sp>
          <p:nvSpPr>
            <p:cNvPr id="23" name="Textfeld 22">
              <a:extLst>
                <a:ext uri="{FF2B5EF4-FFF2-40B4-BE49-F238E27FC236}">
                  <a16:creationId xmlns:a16="http://schemas.microsoft.com/office/drawing/2014/main" id="{F5D99287-6C8C-4EA6-B3BC-7D43DDA7709F}"/>
                </a:ext>
              </a:extLst>
            </p:cNvPr>
            <p:cNvSpPr txBox="1"/>
            <p:nvPr/>
          </p:nvSpPr>
          <p:spPr>
            <a:xfrm>
              <a:off x="2526926" y="1551835"/>
              <a:ext cx="1816253" cy="707886"/>
            </a:xfrm>
            <a:prstGeom prst="rect">
              <a:avLst/>
            </a:prstGeom>
            <a:noFill/>
          </p:spPr>
          <p:txBody>
            <a:bodyPr wrap="square" rtlCol="0">
              <a:spAutoFit/>
            </a:bodyPr>
            <a:lstStyle/>
            <a:p>
              <a:pPr algn="ctr"/>
              <a:r>
                <a:rPr lang="de-DE" sz="2000" dirty="0">
                  <a:solidFill>
                    <a:schemeClr val="tx2"/>
                  </a:solidFill>
                  <a:latin typeface="Calibri" panose="020F0502020204030204" pitchFamily="34" charset="0"/>
                  <a:cs typeface="Calibri" panose="020F0502020204030204" pitchFamily="34" charset="0"/>
                </a:rPr>
                <a:t>Öffentlicher Bereich</a:t>
              </a:r>
            </a:p>
          </p:txBody>
        </p:sp>
        <p:sp>
          <p:nvSpPr>
            <p:cNvPr id="24" name="Textfeld 23">
              <a:extLst>
                <a:ext uri="{FF2B5EF4-FFF2-40B4-BE49-F238E27FC236}">
                  <a16:creationId xmlns:a16="http://schemas.microsoft.com/office/drawing/2014/main" id="{671BCE27-162A-4FF9-A337-F3389A4F961E}"/>
                </a:ext>
              </a:extLst>
            </p:cNvPr>
            <p:cNvSpPr txBox="1"/>
            <p:nvPr/>
          </p:nvSpPr>
          <p:spPr>
            <a:xfrm>
              <a:off x="3255685" y="4313991"/>
              <a:ext cx="1303493" cy="523220"/>
            </a:xfrm>
            <a:prstGeom prst="rect">
              <a:avLst/>
            </a:prstGeom>
            <a:noFill/>
          </p:spPr>
          <p:txBody>
            <a:bodyPr wrap="square" rtlCol="0">
              <a:spAutoFit/>
            </a:bodyPr>
            <a:lstStyle/>
            <a:p>
              <a:pPr algn="ctr"/>
              <a:r>
                <a:rPr lang="de-DE" sz="1400" dirty="0">
                  <a:solidFill>
                    <a:schemeClr val="tx2"/>
                  </a:solidFill>
                  <a:latin typeface="Calibri" panose="020F0502020204030204" pitchFamily="34" charset="0"/>
                  <a:cs typeface="Calibri" panose="020F0502020204030204" pitchFamily="34" charset="0"/>
                </a:rPr>
                <a:t>Verkehrs-unternehmen</a:t>
              </a:r>
            </a:p>
          </p:txBody>
        </p:sp>
        <p:cxnSp>
          <p:nvCxnSpPr>
            <p:cNvPr id="25" name="Gerade Verbindung mit Pfeil 24">
              <a:extLst>
                <a:ext uri="{FF2B5EF4-FFF2-40B4-BE49-F238E27FC236}">
                  <a16:creationId xmlns:a16="http://schemas.microsoft.com/office/drawing/2014/main" id="{F1876A95-F205-4759-94B3-95604A591F84}"/>
                </a:ext>
              </a:extLst>
            </p:cNvPr>
            <p:cNvCxnSpPr>
              <a:cxnSpLocks/>
              <a:stCxn id="22" idx="0"/>
              <a:endCxn id="7" idx="5"/>
            </p:cNvCxnSpPr>
            <p:nvPr/>
          </p:nvCxnSpPr>
          <p:spPr>
            <a:xfrm flipH="1" flipV="1">
              <a:off x="8846435" y="4638756"/>
              <a:ext cx="1382355" cy="967215"/>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057BAC78-AF98-490D-A8D3-2717476A5C55}"/>
                </a:ext>
              </a:extLst>
            </p:cNvPr>
            <p:cNvCxnSpPr>
              <a:cxnSpLocks/>
              <a:stCxn id="23" idx="2"/>
              <a:endCxn id="6" idx="1"/>
            </p:cNvCxnSpPr>
            <p:nvPr/>
          </p:nvCxnSpPr>
          <p:spPr>
            <a:xfrm>
              <a:off x="3435053" y="2259721"/>
              <a:ext cx="594631" cy="199462"/>
            </a:xfrm>
            <a:prstGeom prst="straightConnector1">
              <a:avLst/>
            </a:prstGeom>
            <a:ln w="3175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
        <p:nvSpPr>
          <p:cNvPr id="27" name="Fußzeilenplatzhalter 3">
            <a:extLst>
              <a:ext uri="{FF2B5EF4-FFF2-40B4-BE49-F238E27FC236}">
                <a16:creationId xmlns:a16="http://schemas.microsoft.com/office/drawing/2014/main" id="{C33CD273-8EF4-42FF-B03F-12FD3FF2698F}"/>
              </a:ext>
            </a:extLst>
          </p:cNvPr>
          <p:cNvSpPr>
            <a:spLocks noGrp="1"/>
          </p:cNvSpPr>
          <p:nvPr>
            <p:ph type="ftr" sz="quarter" idx="13"/>
          </p:nvPr>
        </p:nvSpPr>
        <p:spPr>
          <a:xfrm>
            <a:off x="2181863" y="5923949"/>
            <a:ext cx="7092166" cy="873974"/>
          </a:xfrm>
        </p:spPr>
        <p:txBody>
          <a:bodyPr/>
          <a:lstStyle/>
          <a:p>
            <a:pPr lvl="0">
              <a:buClr>
                <a:srgbClr val="000000"/>
              </a:buClr>
            </a:pPr>
            <a:r>
              <a:rPr lang="de-DE" sz="10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Hinweise</a:t>
            </a: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p>
          <a:p>
            <a:pPr lvl="0">
              <a:buClr>
                <a:srgbClr val="000000"/>
              </a:buClr>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Zu FEU s. </a:t>
            </a:r>
            <a:r>
              <a:rPr lang="de-DE" sz="1000" u="sng"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https://www.destatis.de/DE/Themen/Staat/Oeffentliche-Finanzen/Fonds-Einrichtungen-Unternehmen/_inhalt.html;jsessionid=A6E11697342B6BC36438CE54EF3390A9.internet731</a:t>
            </a: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a:t>
            </a:r>
          </a:p>
          <a:p>
            <a:pPr lvl="0">
              <a:buClr>
                <a:srgbClr val="000000"/>
              </a:buClr>
            </a:pPr>
            <a:r>
              <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Sonstige FEU: </a:t>
            </a:r>
            <a:r>
              <a:rPr lang="de-DE" sz="10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Marktproduzent gem. Europäischem System der Volkswirtschaftlichen Gesamtrechnung (ESVG 2010) = Kostendeckung durch Umsatzerlöse &gt;50% und Umsätze mit Staat &lt;80%</a:t>
            </a:r>
            <a:endParaRPr lang="de-DE" sz="1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28" name="Fußzeilenplatzhalter 4">
            <a:extLst>
              <a:ext uri="{FF2B5EF4-FFF2-40B4-BE49-F238E27FC236}">
                <a16:creationId xmlns:a16="http://schemas.microsoft.com/office/drawing/2014/main" id="{114742D4-B275-4799-9DA4-82D602F275F9}"/>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2655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altLang="de-DE" b="1" dirty="0">
                <a:solidFill>
                  <a:schemeClr val="tx1"/>
                </a:solidFill>
                <a:latin typeface="Calibri" panose="020F0502020204030204" pitchFamily="34" charset="0"/>
                <a:ea typeface="Calibri" panose="020F0502020204030204" pitchFamily="34" charset="0"/>
                <a:cs typeface="Calibri" panose="020F0502020204030204" pitchFamily="34" charset="0"/>
              </a:rPr>
              <a:t>Fonds, Einrichtungen, Unternehmen (FEU)</a:t>
            </a:r>
            <a:br>
              <a:rPr lang="de-DE" altLang="de-DE" b="1" dirty="0">
                <a:solidFill>
                  <a:schemeClr val="tx1"/>
                </a:solidFill>
                <a:latin typeface="Calibri" panose="020F0502020204030204" pitchFamily="34" charset="0"/>
                <a:ea typeface="Calibri" panose="020F0502020204030204" pitchFamily="34" charset="0"/>
                <a:cs typeface="Calibri" panose="020F0502020204030204" pitchFamily="34" charset="0"/>
              </a:rPr>
            </a:br>
            <a:r>
              <a:rPr lang="de-DE" altLang="de-DE" sz="2000" dirty="0">
                <a:solidFill>
                  <a:schemeClr val="tx1"/>
                </a:solidFill>
                <a:latin typeface="Calibri" panose="020F0502020204030204" pitchFamily="34" charset="0"/>
                <a:ea typeface="Calibri" panose="020F0502020204030204" pitchFamily="34" charset="0"/>
                <a:cs typeface="Calibri" panose="020F0502020204030204" pitchFamily="34" charset="0"/>
              </a:rPr>
              <a:t>(Extrahaushalte = Staat, sonstige FEU = Markt)</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7</a:t>
            </a:fld>
            <a:endParaRPr lang="de-DE"/>
          </a:p>
        </p:txBody>
      </p:sp>
      <p:sp>
        <p:nvSpPr>
          <p:cNvPr id="6" name="Rectangle 1">
            <a:extLst>
              <a:ext uri="{FF2B5EF4-FFF2-40B4-BE49-F238E27FC236}">
                <a16:creationId xmlns:a16="http://schemas.microsoft.com/office/drawing/2014/main" id="{8FB13BBE-C1CB-4ADC-9194-B0EE9A0809C3}"/>
              </a:ext>
            </a:extLst>
          </p:cNvPr>
          <p:cNvSpPr>
            <a:spLocks noChangeArrowheads="1"/>
          </p:cNvSpPr>
          <p:nvPr/>
        </p:nvSpPr>
        <p:spPr bwMode="auto">
          <a:xfrm>
            <a:off x="3124109" y="2167951"/>
            <a:ext cx="853607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kumimoji="0" lang="de-DE" altLang="de-DE"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Jahresabschlüsse kaufmännisch buchender öffentlicher Fonds, Einrichtungen und Unternehmen 2018</a:t>
            </a:r>
          </a:p>
          <a:p>
            <a:pPr defTabSz="914400" eaLnBrk="0" fontAlgn="base" hangingPunct="0">
              <a:spcBef>
                <a:spcPct val="0"/>
              </a:spcBef>
              <a:spcAft>
                <a:spcPct val="0"/>
              </a:spcAft>
            </a:pPr>
            <a:r>
              <a:rPr kumimoji="0" lang="de-DE" altLang="de-DE" sz="12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(Quelle: PM, </a:t>
            </a:r>
            <a:r>
              <a:rPr kumimoji="0" lang="de-DE" altLang="de-DE" sz="120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StatBA</a:t>
            </a:r>
            <a:r>
              <a:rPr kumimoji="0" lang="de-DE" altLang="de-DE" sz="12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16.11.2020, </a:t>
            </a:r>
            <a:r>
              <a:rPr lang="de-DE" sz="1200" u="none" strike="noStrike" baseline="30000" dirty="0">
                <a:effectLst/>
                <a:latin typeface="Calibri" panose="020F0502020204030204" pitchFamily="34" charset="0"/>
                <a:cs typeface="Calibri" panose="020F0502020204030204" pitchFamily="34" charset="0"/>
              </a:rPr>
              <a:t>1</a:t>
            </a:r>
            <a:r>
              <a:rPr lang="de-DE" sz="1200" u="none" strike="noStrike" dirty="0">
                <a:effectLst/>
                <a:latin typeface="Calibri" panose="020F0502020204030204" pitchFamily="34" charset="0"/>
                <a:cs typeface="Calibri" panose="020F0502020204030204" pitchFamily="34" charset="0"/>
              </a:rPr>
              <a:t> Ohne „kleine Kapitalgesellschaften“ (§267 I HGB) und „Tochterunternehmen“ (§264 III HGB)</a:t>
            </a:r>
            <a:endParaRPr kumimoji="0" lang="de-DE" altLang="de-DE" sz="1400" i="0" u="none" strike="noStrike" cap="none" normalizeH="0" baseline="0" dirty="0">
              <a:ln>
                <a:noFill/>
              </a:ln>
              <a:solidFill>
                <a:schemeClr val="tx1"/>
              </a:solidFill>
              <a:effectLst/>
              <a:latin typeface="Arial" panose="020B0604020202020204" pitchFamily="34" charset="0"/>
            </a:endParaRPr>
          </a:p>
        </p:txBody>
      </p:sp>
      <p:graphicFrame>
        <p:nvGraphicFramePr>
          <p:cNvPr id="10" name="Tabelle 9">
            <a:extLst>
              <a:ext uri="{FF2B5EF4-FFF2-40B4-BE49-F238E27FC236}">
                <a16:creationId xmlns:a16="http://schemas.microsoft.com/office/drawing/2014/main" id="{8976C664-A825-4CBE-B254-A739DEE6FF21}"/>
              </a:ext>
            </a:extLst>
          </p:cNvPr>
          <p:cNvGraphicFramePr>
            <a:graphicFrameLocks noGrp="1"/>
          </p:cNvGraphicFramePr>
          <p:nvPr/>
        </p:nvGraphicFramePr>
        <p:xfrm>
          <a:off x="3124109" y="5346482"/>
          <a:ext cx="7915575" cy="891540"/>
        </p:xfrm>
        <a:graphic>
          <a:graphicData uri="http://schemas.openxmlformats.org/drawingml/2006/table">
            <a:tbl>
              <a:tblPr>
                <a:tableStyleId>{5C22544A-7EE6-4342-B048-85BDC9FD1C3A}</a:tableStyleId>
              </a:tblPr>
              <a:tblGrid>
                <a:gridCol w="2076541">
                  <a:extLst>
                    <a:ext uri="{9D8B030D-6E8A-4147-A177-3AD203B41FA5}">
                      <a16:colId xmlns:a16="http://schemas.microsoft.com/office/drawing/2014/main" val="2940222459"/>
                    </a:ext>
                  </a:extLst>
                </a:gridCol>
                <a:gridCol w="1495425">
                  <a:extLst>
                    <a:ext uri="{9D8B030D-6E8A-4147-A177-3AD203B41FA5}">
                      <a16:colId xmlns:a16="http://schemas.microsoft.com/office/drawing/2014/main" val="230244018"/>
                    </a:ext>
                  </a:extLst>
                </a:gridCol>
                <a:gridCol w="1476375">
                  <a:extLst>
                    <a:ext uri="{9D8B030D-6E8A-4147-A177-3AD203B41FA5}">
                      <a16:colId xmlns:a16="http://schemas.microsoft.com/office/drawing/2014/main" val="3257285119"/>
                    </a:ext>
                  </a:extLst>
                </a:gridCol>
                <a:gridCol w="1381125">
                  <a:extLst>
                    <a:ext uri="{9D8B030D-6E8A-4147-A177-3AD203B41FA5}">
                      <a16:colId xmlns:a16="http://schemas.microsoft.com/office/drawing/2014/main" val="2179810128"/>
                    </a:ext>
                  </a:extLst>
                </a:gridCol>
                <a:gridCol w="1486109">
                  <a:extLst>
                    <a:ext uri="{9D8B030D-6E8A-4147-A177-3AD203B41FA5}">
                      <a16:colId xmlns:a16="http://schemas.microsoft.com/office/drawing/2014/main" val="3879289438"/>
                    </a:ext>
                  </a:extLst>
                </a:gridCol>
              </a:tblGrid>
              <a:tr h="190500">
                <a:tc>
                  <a:txBody>
                    <a:bodyPr/>
                    <a:lstStyle/>
                    <a:p>
                      <a:pPr algn="l" fontAlgn="ctr"/>
                      <a:r>
                        <a:rPr lang="de-DE" sz="1400" b="0" i="0" u="none" strike="noStrike" dirty="0">
                          <a:solidFill>
                            <a:srgbClr val="000000"/>
                          </a:solidFill>
                          <a:effectLst/>
                          <a:latin typeface="Calibri" panose="020F0502020204030204" pitchFamily="34" charset="0"/>
                          <a:cs typeface="Calibri" panose="020F0502020204030204" pitchFamily="34" charset="0"/>
                        </a:rPr>
                        <a:t>(in %)</a:t>
                      </a:r>
                    </a:p>
                  </a:txBody>
                  <a:tcPr marL="9525" marR="9525" marT="9525" marB="0" anchor="ctr"/>
                </a:tc>
                <a:tc>
                  <a:txBody>
                    <a:bodyPr/>
                    <a:lstStyle/>
                    <a:p>
                      <a:pPr algn="ctr" fontAlgn="b"/>
                      <a:r>
                        <a:rPr lang="de-DE" sz="1400" b="1" u="none" strike="noStrike" dirty="0">
                          <a:effectLst/>
                          <a:latin typeface="Calibri" panose="020F0502020204030204" pitchFamily="34" charset="0"/>
                          <a:cs typeface="Calibri" panose="020F0502020204030204" pitchFamily="34" charset="0"/>
                        </a:rPr>
                        <a:t>Kommunen</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de-DE" sz="1400" b="1" u="none" strike="noStrike" dirty="0">
                          <a:effectLst/>
                          <a:latin typeface="Calibri" panose="020F0502020204030204" pitchFamily="34" charset="0"/>
                          <a:cs typeface="Calibri" panose="020F0502020204030204" pitchFamily="34" charset="0"/>
                        </a:rPr>
                        <a:t>Länder</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de-DE" sz="1400" b="1" u="none" strike="noStrike" dirty="0">
                          <a:effectLst/>
                          <a:latin typeface="Calibri" panose="020F0502020204030204" pitchFamily="34" charset="0"/>
                          <a:cs typeface="Calibri" panose="020F0502020204030204" pitchFamily="34" charset="0"/>
                        </a:rPr>
                        <a:t>Bund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tc>
                  <a:txBody>
                    <a:bodyPr/>
                    <a:lstStyle/>
                    <a:p>
                      <a:pPr algn="ctr" fontAlgn="b"/>
                      <a:r>
                        <a:rPr lang="de-DE" sz="1400" b="1" u="none" strike="noStrike" dirty="0">
                          <a:effectLst/>
                          <a:latin typeface="Calibri" panose="020F0502020204030204" pitchFamily="34" charset="0"/>
                          <a:cs typeface="Calibri" panose="020F0502020204030204" pitchFamily="34" charset="0"/>
                        </a:rPr>
                        <a:t>Gesamt (o. SV)</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b"/>
                </a:tc>
                <a:extLst>
                  <a:ext uri="{0D108BD9-81ED-4DB2-BD59-A6C34878D82A}">
                    <a16:rowId xmlns:a16="http://schemas.microsoft.com/office/drawing/2014/main" val="1189899903"/>
                  </a:ext>
                </a:extLst>
              </a:tr>
              <a:tr h="190500">
                <a:tc>
                  <a:txBody>
                    <a:bodyPr/>
                    <a:lstStyle/>
                    <a:p>
                      <a:pPr algn="l" fontAlgn="ctr"/>
                      <a:r>
                        <a:rPr lang="de-DE" sz="1400" b="1" u="none" strike="noStrike" dirty="0">
                          <a:effectLst/>
                          <a:latin typeface="Calibri" panose="020F0502020204030204" pitchFamily="34" charset="0"/>
                          <a:cs typeface="Calibri" panose="020F0502020204030204" pitchFamily="34" charset="0"/>
                        </a:rPr>
                        <a:t>Anteil FEU</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58,8</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61,6</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61,2</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59,9</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907712256"/>
                  </a:ext>
                </a:extLst>
              </a:tr>
              <a:tr h="190500">
                <a:tc>
                  <a:txBody>
                    <a:bodyPr/>
                    <a:lstStyle/>
                    <a:p>
                      <a:pPr algn="l" fontAlgn="ctr"/>
                      <a:r>
                        <a:rPr lang="de-DE" sz="1400" b="1" u="none" strike="noStrike" dirty="0">
                          <a:effectLst/>
                          <a:latin typeface="Calibri" panose="020F0502020204030204" pitchFamily="34" charset="0"/>
                          <a:cs typeface="Calibri" panose="020F0502020204030204" pitchFamily="34" charset="0"/>
                        </a:rPr>
                        <a:t>Anteil Sonstige FEU</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55,1</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21,8</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58,9</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49,3</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2664847554"/>
                  </a:ext>
                </a:extLst>
              </a:tr>
              <a:tr h="190500">
                <a:tc>
                  <a:txBody>
                    <a:bodyPr/>
                    <a:lstStyle/>
                    <a:p>
                      <a:pPr algn="l" fontAlgn="ctr"/>
                      <a:r>
                        <a:rPr lang="de-DE" sz="1400" b="1" u="none" strike="noStrike" dirty="0">
                          <a:effectLst/>
                          <a:latin typeface="Calibri" panose="020F0502020204030204" pitchFamily="34" charset="0"/>
                          <a:cs typeface="Calibri" panose="020F0502020204030204" pitchFamily="34" charset="0"/>
                        </a:rPr>
                        <a:t>Anteil Extrahaushalte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39,7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2,3</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10,6</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1712619331"/>
                  </a:ext>
                </a:extLst>
              </a:tr>
            </a:tbl>
          </a:graphicData>
        </a:graphic>
      </p:graphicFrame>
      <p:sp>
        <p:nvSpPr>
          <p:cNvPr id="11" name="Rectangle 1">
            <a:extLst>
              <a:ext uri="{FF2B5EF4-FFF2-40B4-BE49-F238E27FC236}">
                <a16:creationId xmlns:a16="http://schemas.microsoft.com/office/drawing/2014/main" id="{3A3E2C22-EEA5-463F-A6D0-0F13D8CE7C78}"/>
              </a:ext>
            </a:extLst>
          </p:cNvPr>
          <p:cNvSpPr>
            <a:spLocks noChangeArrowheads="1"/>
          </p:cNvSpPr>
          <p:nvPr/>
        </p:nvSpPr>
        <p:spPr bwMode="auto">
          <a:xfrm>
            <a:off x="3124109" y="4854039"/>
            <a:ext cx="8536079"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4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Anteile der FEU an den als öffentlich gewerteten Gesamtinvestitionen 2012</a:t>
            </a:r>
            <a:r>
              <a:rPr kumimoji="0" lang="de-DE" altLang="de-DE" sz="14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2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(Quelle: </a:t>
            </a:r>
            <a:r>
              <a:rPr lang="de-DE" sz="1200" dirty="0">
                <a:latin typeface="Calibri" panose="020F0502020204030204" pitchFamily="34" charset="0"/>
                <a:cs typeface="Calibri" panose="020F0502020204030204" pitchFamily="34" charset="0"/>
              </a:rPr>
              <a:t>Tobias Eberhard, Öffentliche Investitionsquote – Was wird abgebildet? DIW-Roundup 74, 23. Juli 2015</a:t>
            </a:r>
            <a:r>
              <a:rPr kumimoji="0" lang="de-DE" altLang="de-DE" sz="12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t>
            </a:r>
            <a:endParaRPr kumimoji="0" lang="de-DE" altLang="de-DE" sz="1200" i="0" u="none" strike="noStrike" cap="none" normalizeH="0" baseline="0" dirty="0">
              <a:ln>
                <a:noFill/>
              </a:ln>
              <a:solidFill>
                <a:schemeClr val="tx1"/>
              </a:solidFill>
              <a:effectLst/>
              <a:latin typeface="Arial" panose="020B0604020202020204" pitchFamily="34" charset="0"/>
            </a:endParaRPr>
          </a:p>
        </p:txBody>
      </p:sp>
      <p:graphicFrame>
        <p:nvGraphicFramePr>
          <p:cNvPr id="12" name="Tabelle 11">
            <a:extLst>
              <a:ext uri="{FF2B5EF4-FFF2-40B4-BE49-F238E27FC236}">
                <a16:creationId xmlns:a16="http://schemas.microsoft.com/office/drawing/2014/main" id="{64B70ABB-7FA9-43D9-904E-4B4539BE2E2D}"/>
              </a:ext>
            </a:extLst>
          </p:cNvPr>
          <p:cNvGraphicFramePr>
            <a:graphicFrameLocks noGrp="1"/>
          </p:cNvGraphicFramePr>
          <p:nvPr/>
        </p:nvGraphicFramePr>
        <p:xfrm>
          <a:off x="3124109" y="2660394"/>
          <a:ext cx="7915575" cy="2006857"/>
        </p:xfrm>
        <a:graphic>
          <a:graphicData uri="http://schemas.openxmlformats.org/drawingml/2006/table">
            <a:tbl>
              <a:tblPr>
                <a:tableStyleId>{5C22544A-7EE6-4342-B048-85BDC9FD1C3A}</a:tableStyleId>
              </a:tblPr>
              <a:tblGrid>
                <a:gridCol w="1169539">
                  <a:extLst>
                    <a:ext uri="{9D8B030D-6E8A-4147-A177-3AD203B41FA5}">
                      <a16:colId xmlns:a16="http://schemas.microsoft.com/office/drawing/2014/main" val="190058310"/>
                    </a:ext>
                  </a:extLst>
                </a:gridCol>
                <a:gridCol w="1016990">
                  <a:extLst>
                    <a:ext uri="{9D8B030D-6E8A-4147-A177-3AD203B41FA5}">
                      <a16:colId xmlns:a16="http://schemas.microsoft.com/office/drawing/2014/main" val="3759071906"/>
                    </a:ext>
                  </a:extLst>
                </a:gridCol>
                <a:gridCol w="1016990">
                  <a:extLst>
                    <a:ext uri="{9D8B030D-6E8A-4147-A177-3AD203B41FA5}">
                      <a16:colId xmlns:a16="http://schemas.microsoft.com/office/drawing/2014/main" val="322912540"/>
                    </a:ext>
                  </a:extLst>
                </a:gridCol>
                <a:gridCol w="1016990">
                  <a:extLst>
                    <a:ext uri="{9D8B030D-6E8A-4147-A177-3AD203B41FA5}">
                      <a16:colId xmlns:a16="http://schemas.microsoft.com/office/drawing/2014/main" val="4291238986"/>
                    </a:ext>
                  </a:extLst>
                </a:gridCol>
                <a:gridCol w="1016990">
                  <a:extLst>
                    <a:ext uri="{9D8B030D-6E8A-4147-A177-3AD203B41FA5}">
                      <a16:colId xmlns:a16="http://schemas.microsoft.com/office/drawing/2014/main" val="1526106777"/>
                    </a:ext>
                  </a:extLst>
                </a:gridCol>
                <a:gridCol w="1339038">
                  <a:extLst>
                    <a:ext uri="{9D8B030D-6E8A-4147-A177-3AD203B41FA5}">
                      <a16:colId xmlns:a16="http://schemas.microsoft.com/office/drawing/2014/main" val="2258580212"/>
                    </a:ext>
                  </a:extLst>
                </a:gridCol>
                <a:gridCol w="1339038">
                  <a:extLst>
                    <a:ext uri="{9D8B030D-6E8A-4147-A177-3AD203B41FA5}">
                      <a16:colId xmlns:a16="http://schemas.microsoft.com/office/drawing/2014/main" val="2904093232"/>
                    </a:ext>
                  </a:extLst>
                </a:gridCol>
              </a:tblGrid>
              <a:tr h="246885">
                <a:tc rowSpan="2">
                  <a:txBody>
                    <a:bodyPr/>
                    <a:lstStyle/>
                    <a:p>
                      <a:pPr algn="ctr" fontAlgn="ctr"/>
                      <a:r>
                        <a:rPr lang="de-DE" sz="1400" b="1" u="none" strike="noStrike" dirty="0">
                          <a:effectLst/>
                          <a:latin typeface="Calibri" panose="020F0502020204030204" pitchFamily="34" charset="0"/>
                          <a:cs typeface="Calibri" panose="020F0502020204030204" pitchFamily="34" charset="0"/>
                        </a:rPr>
                        <a:t>Eigner</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rowSpan="2">
                  <a:txBody>
                    <a:bodyPr/>
                    <a:lstStyle/>
                    <a:p>
                      <a:pPr algn="ctr" fontAlgn="ctr"/>
                      <a:r>
                        <a:rPr lang="de-DE" sz="1400" b="1" u="none" strike="noStrike" dirty="0">
                          <a:effectLst/>
                          <a:latin typeface="Calibri" panose="020F0502020204030204" pitchFamily="34" charset="0"/>
                          <a:cs typeface="Calibri" panose="020F0502020204030204" pitchFamily="34" charset="0"/>
                        </a:rPr>
                        <a:t>FEU</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rowSpan="2">
                  <a:txBody>
                    <a:bodyPr/>
                    <a:lstStyle/>
                    <a:p>
                      <a:pPr algn="ctr" fontAlgn="ctr"/>
                      <a:r>
                        <a:rPr lang="de-DE" sz="1400" b="1" u="none" strike="noStrike" dirty="0">
                          <a:effectLst/>
                          <a:latin typeface="Calibri" panose="020F0502020204030204" pitchFamily="34" charset="0"/>
                          <a:cs typeface="Calibri" panose="020F0502020204030204" pitchFamily="34" charset="0"/>
                        </a:rPr>
                        <a:t>Erträge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rowSpan="2">
                  <a:txBody>
                    <a:bodyPr/>
                    <a:lstStyle/>
                    <a:p>
                      <a:pPr algn="ctr" fontAlgn="ctr"/>
                      <a:r>
                        <a:rPr lang="de-DE" sz="1400" b="1" u="none" strike="noStrike" dirty="0" err="1">
                          <a:effectLst/>
                          <a:latin typeface="Calibri" panose="020F0502020204030204" pitchFamily="34" charset="0"/>
                          <a:cs typeface="Calibri" panose="020F0502020204030204" pitchFamily="34" charset="0"/>
                        </a:rPr>
                        <a:t>Aufwen-dungen</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rowSpan="2">
                  <a:txBody>
                    <a:bodyPr/>
                    <a:lstStyle/>
                    <a:p>
                      <a:pPr algn="ctr" fontAlgn="ctr"/>
                      <a:r>
                        <a:rPr lang="de-DE" sz="1400" b="1" u="none" strike="noStrike" dirty="0">
                          <a:effectLst/>
                          <a:latin typeface="Calibri" panose="020F0502020204030204" pitchFamily="34" charset="0"/>
                          <a:cs typeface="Calibri" panose="020F0502020204030204" pitchFamily="34" charset="0"/>
                        </a:rPr>
                        <a:t>Zugang an Anlagever-mögen</a:t>
                      </a:r>
                      <a:r>
                        <a:rPr lang="de-DE" sz="1400" b="1" u="none" strike="noStrike" baseline="30000" dirty="0">
                          <a:effectLst/>
                          <a:latin typeface="Calibri" panose="020F0502020204030204" pitchFamily="34" charset="0"/>
                          <a:cs typeface="Calibri" panose="020F0502020204030204" pitchFamily="34" charset="0"/>
                        </a:rPr>
                        <a:t>1</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gridSpan="2">
                  <a:txBody>
                    <a:bodyPr/>
                    <a:lstStyle/>
                    <a:p>
                      <a:pPr algn="ctr" fontAlgn="ctr"/>
                      <a:r>
                        <a:rPr lang="de-DE" sz="1400" b="1" u="none" strike="noStrike">
                          <a:effectLst/>
                          <a:latin typeface="Calibri" panose="020F0502020204030204" pitchFamily="34" charset="0"/>
                          <a:cs typeface="Calibri" panose="020F0502020204030204" pitchFamily="34" charset="0"/>
                        </a:rPr>
                        <a:t>darunter:</a:t>
                      </a:r>
                      <a:endParaRPr lang="de-DE" sz="1400" b="1"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de-DE"/>
                    </a:p>
                  </a:txBody>
                  <a:tcPr/>
                </a:tc>
                <a:extLst>
                  <a:ext uri="{0D108BD9-81ED-4DB2-BD59-A6C34878D82A}">
                    <a16:rowId xmlns:a16="http://schemas.microsoft.com/office/drawing/2014/main" val="3893687702"/>
                  </a:ext>
                </a:extLst>
              </a:tr>
              <a:tr h="525547">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vMerge="1">
                  <a:txBody>
                    <a:bodyPr/>
                    <a:lstStyle/>
                    <a:p>
                      <a:endParaRPr lang="de-DE"/>
                    </a:p>
                  </a:txBody>
                  <a:tcPr/>
                </a:tc>
                <a:tc>
                  <a:txBody>
                    <a:bodyPr/>
                    <a:lstStyle/>
                    <a:p>
                      <a:pPr algn="ctr" fontAlgn="ctr"/>
                      <a:r>
                        <a:rPr lang="de-DE" sz="1400" b="1" u="none" strike="noStrike" dirty="0">
                          <a:effectLst/>
                          <a:latin typeface="Calibri" panose="020F0502020204030204" pitchFamily="34" charset="0"/>
                          <a:cs typeface="Calibri" panose="020F0502020204030204" pitchFamily="34" charset="0"/>
                        </a:rPr>
                        <a:t>Zugang an Sachanlagen</a:t>
                      </a:r>
                      <a:r>
                        <a:rPr lang="de-DE" sz="1400" b="1" u="none" strike="noStrike" baseline="30000" dirty="0">
                          <a:effectLst/>
                          <a:latin typeface="Calibri" panose="020F0502020204030204" pitchFamily="34" charset="0"/>
                          <a:cs typeface="Calibri" panose="020F0502020204030204" pitchFamily="34" charset="0"/>
                        </a:rPr>
                        <a:t>1</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b="1" u="none" strike="noStrike" dirty="0">
                          <a:effectLst/>
                          <a:latin typeface="Calibri" panose="020F0502020204030204" pitchFamily="34" charset="0"/>
                          <a:cs typeface="Calibri" panose="020F0502020204030204" pitchFamily="34" charset="0"/>
                        </a:rPr>
                        <a:t>Zugang an Finanzanlagen</a:t>
                      </a:r>
                      <a:r>
                        <a:rPr lang="de-DE" sz="1400" b="1" u="none" strike="noStrike" baseline="30000" dirty="0">
                          <a:effectLst/>
                          <a:latin typeface="Calibri" panose="020F0502020204030204" pitchFamily="34" charset="0"/>
                          <a:cs typeface="Calibri" panose="020F0502020204030204" pitchFamily="34" charset="0"/>
                        </a:rPr>
                        <a:t>1</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729784054"/>
                  </a:ext>
                </a:extLst>
              </a:tr>
              <a:tr h="246885">
                <a:tc>
                  <a:txBody>
                    <a:bodyPr/>
                    <a:lstStyle/>
                    <a:p>
                      <a:pPr algn="ctr" fontAlgn="ctr"/>
                      <a:r>
                        <a:rPr lang="de-DE" sz="1400" u="none" strike="noStrike">
                          <a:effectLst/>
                          <a:latin typeface="Calibri" panose="020F0502020204030204" pitchFamily="34" charset="0"/>
                          <a:cs typeface="Calibri" panose="020F0502020204030204" pitchFamily="34" charset="0"/>
                        </a:rPr>
                        <a:t> </a:t>
                      </a:r>
                      <a:endParaRPr lang="de-DE" sz="1400" b="1"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Anzahl</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gridSpan="5">
                  <a:txBody>
                    <a:bodyPr/>
                    <a:lstStyle/>
                    <a:p>
                      <a:pPr algn="ctr" fontAlgn="ctr"/>
                      <a:r>
                        <a:rPr lang="de-DE" sz="1400" u="none" strike="noStrike">
                          <a:effectLst/>
                          <a:latin typeface="Calibri" panose="020F0502020204030204" pitchFamily="34" charset="0"/>
                          <a:cs typeface="Calibri" panose="020F0502020204030204" pitchFamily="34" charset="0"/>
                        </a:rPr>
                        <a:t>Mill. EUR</a:t>
                      </a:r>
                      <a:endParaRPr lang="de-DE" sz="1400" b="1"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extLst>
                  <a:ext uri="{0D108BD9-81ED-4DB2-BD59-A6C34878D82A}">
                    <a16:rowId xmlns:a16="http://schemas.microsoft.com/office/drawing/2014/main" val="456244778"/>
                  </a:ext>
                </a:extLst>
              </a:tr>
              <a:tr h="246885">
                <a:tc>
                  <a:txBody>
                    <a:bodyPr/>
                    <a:lstStyle/>
                    <a:p>
                      <a:pPr algn="l" fontAlgn="ctr"/>
                      <a:r>
                        <a:rPr lang="de-DE" sz="1400" b="1" u="none" strike="noStrike" dirty="0">
                          <a:effectLst/>
                          <a:latin typeface="Calibri" panose="020F0502020204030204" pitchFamily="34" charset="0"/>
                          <a:cs typeface="Calibri" panose="020F0502020204030204" pitchFamily="34" charset="0"/>
                        </a:rPr>
                        <a:t>gesamt</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18.566</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608.507</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583.396</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105.467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54.821</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48.801</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384094694"/>
                  </a:ext>
                </a:extLst>
              </a:tr>
              <a:tr h="246885">
                <a:tc>
                  <a:txBody>
                    <a:bodyPr/>
                    <a:lstStyle/>
                    <a:p>
                      <a:pPr algn="l" fontAlgn="ctr"/>
                      <a:r>
                        <a:rPr lang="de-DE" sz="1400" b="1" u="none" strike="noStrike" dirty="0">
                          <a:effectLst/>
                          <a:latin typeface="Calibri" panose="020F0502020204030204" pitchFamily="34" charset="0"/>
                          <a:cs typeface="Calibri" panose="020F0502020204030204" pitchFamily="34" charset="0"/>
                        </a:rPr>
                        <a:t>Bund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396</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113.689</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108.100</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30.377</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6.561</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23.409</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318611537"/>
                  </a:ext>
                </a:extLst>
              </a:tr>
              <a:tr h="246885">
                <a:tc>
                  <a:txBody>
                    <a:bodyPr/>
                    <a:lstStyle/>
                    <a:p>
                      <a:pPr algn="l" fontAlgn="ctr"/>
                      <a:r>
                        <a:rPr lang="de-DE" sz="1400" b="1" u="none" strike="noStrike" dirty="0">
                          <a:effectLst/>
                          <a:latin typeface="Calibri" panose="020F0502020204030204" pitchFamily="34" charset="0"/>
                          <a:cs typeface="Calibri" panose="020F0502020204030204" pitchFamily="34" charset="0"/>
                        </a:rPr>
                        <a:t>Land</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1.823</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113.898</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109.629</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18.904</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12.779</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5.735</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3318923811"/>
                  </a:ext>
                </a:extLst>
              </a:tr>
              <a:tr h="246885">
                <a:tc>
                  <a:txBody>
                    <a:bodyPr/>
                    <a:lstStyle/>
                    <a:p>
                      <a:pPr algn="l" fontAlgn="ctr"/>
                      <a:r>
                        <a:rPr lang="de-DE" sz="1400" b="1" u="none" strike="noStrike" dirty="0">
                          <a:effectLst/>
                          <a:latin typeface="Calibri" panose="020F0502020204030204" pitchFamily="34" charset="0"/>
                          <a:cs typeface="Calibri" panose="020F0502020204030204" pitchFamily="34" charset="0"/>
                        </a:rPr>
                        <a:t>Kommune</a:t>
                      </a:r>
                      <a:endParaRPr lang="de-DE" sz="1400" b="1"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16.347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380.919</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365.667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56.187</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a:effectLst/>
                          <a:latin typeface="Calibri" panose="020F0502020204030204" pitchFamily="34" charset="0"/>
                          <a:cs typeface="Calibri" panose="020F0502020204030204" pitchFamily="34" charset="0"/>
                        </a:rPr>
                        <a:t>35.481</a:t>
                      </a:r>
                      <a:endParaRPr lang="de-DE" sz="1400" b="0" i="0" u="none" strike="noStrike">
                        <a:solidFill>
                          <a:srgbClr val="000000"/>
                        </a:solidFill>
                        <a:effectLst/>
                        <a:latin typeface="Calibri" panose="020F0502020204030204" pitchFamily="34" charset="0"/>
                        <a:cs typeface="Calibri" panose="020F0502020204030204" pitchFamily="34" charset="0"/>
                      </a:endParaRPr>
                    </a:p>
                  </a:txBody>
                  <a:tcPr marL="9525" marR="9525" marT="9525" marB="0" anchor="ctr"/>
                </a:tc>
                <a:tc>
                  <a:txBody>
                    <a:bodyPr/>
                    <a:lstStyle/>
                    <a:p>
                      <a:pPr algn="ctr" fontAlgn="ctr"/>
                      <a:r>
                        <a:rPr lang="de-DE" sz="1400" u="none" strike="noStrike" dirty="0">
                          <a:effectLst/>
                          <a:latin typeface="Calibri" panose="020F0502020204030204" pitchFamily="34" charset="0"/>
                          <a:cs typeface="Calibri" panose="020F0502020204030204" pitchFamily="34" charset="0"/>
                        </a:rPr>
                        <a:t>19.657</a:t>
                      </a:r>
                      <a:endParaRPr lang="de-DE" sz="1400" b="0" i="0" u="none" strike="noStrike" dirty="0">
                        <a:solidFill>
                          <a:srgbClr val="000000"/>
                        </a:solidFill>
                        <a:effectLst/>
                        <a:latin typeface="Calibri" panose="020F0502020204030204" pitchFamily="34" charset="0"/>
                        <a:cs typeface="Calibri" panose="020F0502020204030204" pitchFamily="34" charset="0"/>
                      </a:endParaRPr>
                    </a:p>
                  </a:txBody>
                  <a:tcPr marL="9525" marR="9525" marT="9525" marB="0" anchor="ctr"/>
                </a:tc>
                <a:extLst>
                  <a:ext uri="{0D108BD9-81ED-4DB2-BD59-A6C34878D82A}">
                    <a16:rowId xmlns:a16="http://schemas.microsoft.com/office/drawing/2014/main" val="4252785371"/>
                  </a:ext>
                </a:extLst>
              </a:tr>
            </a:tbl>
          </a:graphicData>
        </a:graphic>
      </p:graphicFrame>
      <p:sp>
        <p:nvSpPr>
          <p:cNvPr id="13" name="Textfeld 12">
            <a:extLst>
              <a:ext uri="{FF2B5EF4-FFF2-40B4-BE49-F238E27FC236}">
                <a16:creationId xmlns:a16="http://schemas.microsoft.com/office/drawing/2014/main" id="{5321D1FA-5E9E-477B-8201-DA3BF4A90398}"/>
              </a:ext>
            </a:extLst>
          </p:cNvPr>
          <p:cNvSpPr txBox="1"/>
          <p:nvPr/>
        </p:nvSpPr>
        <p:spPr>
          <a:xfrm>
            <a:off x="3072319" y="6233890"/>
            <a:ext cx="8068261" cy="461665"/>
          </a:xfrm>
          <a:prstGeom prst="rect">
            <a:avLst/>
          </a:prstGeom>
          <a:noFill/>
        </p:spPr>
        <p:txBody>
          <a:bodyPr wrap="square" rtlCol="0">
            <a:spAutoFit/>
          </a:bodyPr>
          <a:lstStyle/>
          <a:p>
            <a:r>
              <a:rPr lang="de-DE" sz="1200" dirty="0">
                <a:latin typeface="Calibri" panose="020F0502020204030204" pitchFamily="34" charset="0"/>
                <a:cs typeface="Calibri" panose="020F0502020204030204" pitchFamily="34" charset="0"/>
              </a:rPr>
              <a:t>Anmerkung: 2018: 27% Extrahaushalte (=Staat), 73% Sonstige FEU (=Markt); </a:t>
            </a:r>
            <a:r>
              <a:rPr lang="de-DE" sz="12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Marktproduzent gem. ESVG 2010 = Kostendeckung durch Umsatzerlöse &gt;50% und Umsätze mit Staat &lt;80%, Sonstige FEU-Länder niedriger, da Hochschulen oft Extrahaushalte</a:t>
            </a:r>
            <a:endParaRPr lang="de-DE" sz="1200" dirty="0"/>
          </a:p>
        </p:txBody>
      </p:sp>
      <p:sp>
        <p:nvSpPr>
          <p:cNvPr id="9" name="Fußzeilenplatzhalter 4">
            <a:extLst>
              <a:ext uri="{FF2B5EF4-FFF2-40B4-BE49-F238E27FC236}">
                <a16:creationId xmlns:a16="http://schemas.microsoft.com/office/drawing/2014/main" id="{E6D44C76-892A-4194-ABDF-01D58CD2E6A6}"/>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22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2592924" y="624110"/>
            <a:ext cx="9067264" cy="666737"/>
          </a:xfrm>
        </p:spPr>
        <p:txBody>
          <a:bodyPr/>
          <a:lstStyle/>
          <a:p>
            <a:pPr>
              <a:lnSpc>
                <a:spcPct val="107000"/>
              </a:lnSpc>
              <a:spcAft>
                <a:spcPts val="800"/>
              </a:spcAft>
            </a:pPr>
            <a:r>
              <a:rPr lang="de-DE" altLang="de-DE" b="1" dirty="0">
                <a:solidFill>
                  <a:schemeClr val="tx1"/>
                </a:solidFill>
                <a:latin typeface="Calibri" panose="020F0502020204030204" pitchFamily="34" charset="0"/>
                <a:ea typeface="Calibri" panose="020F0502020204030204" pitchFamily="34" charset="0"/>
                <a:cs typeface="Calibri" panose="020F0502020204030204" pitchFamily="34" charset="0"/>
              </a:rPr>
              <a:t>Staatsverschuldung – Dynamik und Relationen</a:t>
            </a:r>
            <a:endParaRPr lang="de-DE"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8</a:t>
            </a:fld>
            <a:endParaRPr lang="de-DE"/>
          </a:p>
        </p:txBody>
      </p:sp>
      <p:sp>
        <p:nvSpPr>
          <p:cNvPr id="9" name="Fußzeilenplatzhalter 4">
            <a:extLst>
              <a:ext uri="{FF2B5EF4-FFF2-40B4-BE49-F238E27FC236}">
                <a16:creationId xmlns:a16="http://schemas.microsoft.com/office/drawing/2014/main" id="{E6D44C76-892A-4194-ABDF-01D58CD2E6A6}"/>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pic>
        <p:nvPicPr>
          <p:cNvPr id="14" name="Grafik 13">
            <a:extLst>
              <a:ext uri="{FF2B5EF4-FFF2-40B4-BE49-F238E27FC236}">
                <a16:creationId xmlns:a16="http://schemas.microsoft.com/office/drawing/2014/main" id="{C5A41FAF-1872-4D35-B2C1-6E0D632A3AB0}"/>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5751" y="2319555"/>
            <a:ext cx="4823365" cy="3380398"/>
          </a:xfrm>
          <a:prstGeom prst="rect">
            <a:avLst/>
          </a:prstGeom>
          <a:noFill/>
        </p:spPr>
      </p:pic>
      <p:sp>
        <p:nvSpPr>
          <p:cNvPr id="2" name="Textfeld 1">
            <a:extLst>
              <a:ext uri="{FF2B5EF4-FFF2-40B4-BE49-F238E27FC236}">
                <a16:creationId xmlns:a16="http://schemas.microsoft.com/office/drawing/2014/main" id="{C3CDD173-450F-4DC5-B1D5-9EB62A6D8E02}"/>
              </a:ext>
            </a:extLst>
          </p:cNvPr>
          <p:cNvSpPr txBox="1"/>
          <p:nvPr/>
        </p:nvSpPr>
        <p:spPr>
          <a:xfrm>
            <a:off x="2361805" y="1423195"/>
            <a:ext cx="4668137" cy="1200329"/>
          </a:xfrm>
          <a:prstGeom prst="rect">
            <a:avLst/>
          </a:prstGeom>
          <a:noFill/>
        </p:spPr>
        <p:txBody>
          <a:bodyPr wrap="none" rtlCol="0">
            <a:spAutoFit/>
          </a:bodyPr>
          <a:lstStyle/>
          <a:p>
            <a:r>
              <a:rPr lang="de-DE" sz="1800" b="1" dirty="0">
                <a:effectLst/>
                <a:latin typeface="Calibri" panose="020F0502020204030204" pitchFamily="34" charset="0"/>
                <a:ea typeface="Calibri" panose="020F0502020204030204" pitchFamily="34" charset="0"/>
                <a:cs typeface="Times New Roman" panose="02020603050405020304" pitchFamily="18" charset="0"/>
              </a:rPr>
              <a:t>Entwicklung der deutschen Staatsverschuldung</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(Gesamtstaat, in EUR und in % des nominalen</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BIP, Quelle: Stat. BA)</a:t>
            </a:r>
          </a:p>
          <a:p>
            <a:endParaRPr lang="de-DE" dirty="0"/>
          </a:p>
        </p:txBody>
      </p:sp>
      <p:pic>
        <p:nvPicPr>
          <p:cNvPr id="15" name="Grafik 14">
            <a:extLst>
              <a:ext uri="{FF2B5EF4-FFF2-40B4-BE49-F238E27FC236}">
                <a16:creationId xmlns:a16="http://schemas.microsoft.com/office/drawing/2014/main" id="{7AFFEA32-B19E-4E62-89C3-1702B7D02CC9}"/>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78803" y="3298676"/>
            <a:ext cx="4554891" cy="3380398"/>
          </a:xfrm>
          <a:prstGeom prst="rect">
            <a:avLst/>
          </a:prstGeom>
          <a:noFill/>
        </p:spPr>
      </p:pic>
      <p:sp>
        <p:nvSpPr>
          <p:cNvPr id="16" name="Textfeld 15">
            <a:extLst>
              <a:ext uri="{FF2B5EF4-FFF2-40B4-BE49-F238E27FC236}">
                <a16:creationId xmlns:a16="http://schemas.microsoft.com/office/drawing/2014/main" id="{7EC4C8E5-BC41-4BF1-8DAB-7C9FDD7BB8D6}"/>
              </a:ext>
            </a:extLst>
          </p:cNvPr>
          <p:cNvSpPr txBox="1"/>
          <p:nvPr/>
        </p:nvSpPr>
        <p:spPr>
          <a:xfrm>
            <a:off x="7382317" y="2375346"/>
            <a:ext cx="4866076" cy="923330"/>
          </a:xfrm>
          <a:prstGeom prst="rect">
            <a:avLst/>
          </a:prstGeom>
          <a:noFill/>
        </p:spPr>
        <p:txBody>
          <a:bodyPr wrap="none" rtlCol="0">
            <a:spAutoFit/>
          </a:bodyPr>
          <a:lstStyle/>
          <a:p>
            <a:r>
              <a:rPr lang="de-DE" sz="1800" b="1" dirty="0">
                <a:effectLst/>
                <a:latin typeface="Calibri" panose="020F0502020204030204" pitchFamily="34" charset="0"/>
                <a:ea typeface="Calibri" panose="020F0502020204030204" pitchFamily="34" charset="0"/>
                <a:cs typeface="Times New Roman" panose="02020603050405020304" pitchFamily="18" charset="0"/>
              </a:rPr>
              <a:t>Entwicklung der </a:t>
            </a:r>
            <a:r>
              <a:rPr lang="de-DE" sz="1800" b="1" dirty="0" err="1">
                <a:effectLst/>
                <a:latin typeface="Calibri" panose="020F0502020204030204" pitchFamily="34" charset="0"/>
                <a:ea typeface="Calibri" panose="020F0502020204030204" pitchFamily="34" charset="0"/>
                <a:cs typeface="Times New Roman" panose="02020603050405020304" pitchFamily="18" charset="0"/>
              </a:rPr>
              <a:t>nds</a:t>
            </a:r>
            <a:r>
              <a:rPr lang="de-DE" sz="1800" b="1" dirty="0">
                <a:effectLst/>
                <a:latin typeface="Calibri" panose="020F0502020204030204" pitchFamily="34" charset="0"/>
                <a:ea typeface="Calibri" panose="020F0502020204030204" pitchFamily="34" charset="0"/>
                <a:cs typeface="Times New Roman" panose="02020603050405020304" pitchFamily="18" charset="0"/>
              </a:rPr>
              <a:t>. Staatsverschuldung</a:t>
            </a:r>
            <a:endParaRPr lang="de-DE" b="1" dirty="0">
              <a:latin typeface="Calibri" panose="020F0502020204030204" pitchFamily="34" charset="0"/>
              <a:ea typeface="Calibri" panose="020F0502020204030204" pitchFamily="34" charset="0"/>
              <a:cs typeface="Times New Roman" panose="02020603050405020304" pitchFamily="18" charset="0"/>
            </a:endParaRPr>
          </a:p>
          <a:p>
            <a:r>
              <a:rPr lang="de-DE" sz="1800" dirty="0">
                <a:effectLst/>
                <a:latin typeface="Calibri" panose="020F0502020204030204" pitchFamily="34" charset="0"/>
                <a:ea typeface="Calibri" panose="020F0502020204030204" pitchFamily="34" charset="0"/>
                <a:cs typeface="Times New Roman" panose="02020603050405020304" pitchFamily="18" charset="0"/>
              </a:rPr>
              <a:t>(inkl. Kommunen, in EUR und in % des nominalen</a:t>
            </a:r>
          </a:p>
          <a:p>
            <a:r>
              <a:rPr lang="de-DE" sz="1800" dirty="0">
                <a:effectLst/>
                <a:latin typeface="Calibri" panose="020F0502020204030204" pitchFamily="34" charset="0"/>
                <a:ea typeface="Calibri" panose="020F0502020204030204" pitchFamily="34" charset="0"/>
                <a:cs typeface="Times New Roman" panose="02020603050405020304" pitchFamily="18" charset="0"/>
              </a:rPr>
              <a:t>BIP, Quelle: Stat. BA, VGR der Länder)</a:t>
            </a:r>
            <a:endParaRPr lang="de-DE" dirty="0"/>
          </a:p>
        </p:txBody>
      </p:sp>
    </p:spTree>
    <p:extLst>
      <p:ext uri="{BB962C8B-B14F-4D97-AF65-F5344CB8AC3E}">
        <p14:creationId xmlns:p14="http://schemas.microsoft.com/office/powerpoint/2010/main" val="1241144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2"/>
          </p:nvPr>
        </p:nvSpPr>
        <p:spPr>
          <a:xfrm>
            <a:off x="2351583" y="1417638"/>
            <a:ext cx="9351059" cy="5303837"/>
          </a:xfrm>
        </p:spPr>
        <p:txBody>
          <a:bodyPr>
            <a:noAutofit/>
          </a:bodyPr>
          <a:lstStyle/>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Was ist Staat?</a:t>
            </a:r>
          </a:p>
          <a:p>
            <a:pPr marL="457200" indent="-457200">
              <a:lnSpc>
                <a:spcPct val="120000"/>
              </a:lnSpc>
              <a:buClr>
                <a:schemeClr val="tx1"/>
              </a:buClr>
              <a:buFont typeface="+mj-lt"/>
              <a:buAutoNum type="arabicPeriod"/>
            </a:pPr>
            <a:r>
              <a:rPr lang="de-DE" b="1" dirty="0">
                <a:latin typeface="Calibri" panose="020F0502020204030204" pitchFamily="34" charset="0"/>
                <a:cs typeface="Calibri" panose="020F0502020204030204" pitchFamily="34" charset="0"/>
              </a:rPr>
              <a:t>Gestaltungsräume unter der Schuldenbremse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Staatsschulden – Was wäre wenn …?</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Leitbild Finanzpolitik – "Schwäbische Hausfrau" oder "investierendes Unternehmen“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Süd-Nord-Gefälle und Monopolrente</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Öffentliche Investitionen</a:t>
            </a:r>
          </a:p>
          <a:p>
            <a:pPr marL="457200" indent="-457200">
              <a:lnSpc>
                <a:spcPct val="120000"/>
              </a:lnSpc>
              <a:buClr>
                <a:schemeClr val="tx1"/>
              </a:buClr>
              <a:buFont typeface="+mj-lt"/>
              <a:buAutoNum type="arabicPeriod"/>
            </a:pPr>
            <a:r>
              <a:rPr lang="de-DE" dirty="0">
                <a:latin typeface="Calibri" panose="020F0502020204030204" pitchFamily="34" charset="0"/>
                <a:cs typeface="Calibri" panose="020F0502020204030204" pitchFamily="34" charset="0"/>
              </a:rPr>
              <a:t>Kommunen</a:t>
            </a:r>
          </a:p>
        </p:txBody>
      </p:sp>
      <p:sp>
        <p:nvSpPr>
          <p:cNvPr id="3" name="Titel 2"/>
          <p:cNvSpPr>
            <a:spLocks noGrp="1"/>
          </p:cNvSpPr>
          <p:nvPr>
            <p:ph type="title"/>
          </p:nvPr>
        </p:nvSpPr>
        <p:spPr>
          <a:xfrm>
            <a:off x="2592924" y="624110"/>
            <a:ext cx="8911687" cy="661226"/>
          </a:xfrm>
        </p:spPr>
        <p:txBody>
          <a:bodyPr/>
          <a:lstStyle/>
          <a:p>
            <a:r>
              <a:rPr lang="de-DE" b="1" dirty="0">
                <a:latin typeface="Calibri" panose="020F0502020204030204" pitchFamily="34" charset="0"/>
                <a:cs typeface="Calibri" panose="020F0502020204030204" pitchFamily="34" charset="0"/>
              </a:rPr>
              <a:t>Agenda</a:t>
            </a:r>
            <a:endParaRPr lang="de-DE" dirty="0">
              <a:solidFill>
                <a:schemeClr val="tx1"/>
              </a:solidFill>
              <a:latin typeface="Calibri" panose="020F0502020204030204" pitchFamily="34" charset="0"/>
              <a:cs typeface="Calibri" panose="020F0502020204030204" pitchFamily="34" charset="0"/>
            </a:endParaRPr>
          </a:p>
        </p:txBody>
      </p:sp>
      <p:sp>
        <p:nvSpPr>
          <p:cNvPr id="4" name="Fußzeilenplatzhalter 3"/>
          <p:cNvSpPr>
            <a:spLocks noGrp="1"/>
          </p:cNvSpPr>
          <p:nvPr>
            <p:ph type="ftr" sz="quarter" idx="13"/>
          </p:nvPr>
        </p:nvSpPr>
        <p:spPr>
          <a:xfrm>
            <a:off x="2203528" y="6356350"/>
            <a:ext cx="7619999" cy="365125"/>
          </a:xfrm>
        </p:spPr>
        <p:txBody>
          <a:bodyPr/>
          <a:lstStyle/>
          <a:p>
            <a:pPr>
              <a:defRPr/>
            </a:pPr>
            <a:endParaRPr lang="de-DE" dirty="0"/>
          </a:p>
        </p:txBody>
      </p:sp>
      <p:sp>
        <p:nvSpPr>
          <p:cNvPr id="5" name="Foliennummernplatzhalter 4"/>
          <p:cNvSpPr>
            <a:spLocks noGrp="1"/>
          </p:cNvSpPr>
          <p:nvPr>
            <p:ph type="sldNum" sz="quarter" idx="14"/>
          </p:nvPr>
        </p:nvSpPr>
        <p:spPr/>
        <p:txBody>
          <a:bodyPr/>
          <a:lstStyle/>
          <a:p>
            <a:pPr>
              <a:defRPr/>
            </a:pPr>
            <a:fld id="{71C11B7B-1BB7-4337-8782-8A43B6927A1E}" type="slidenum">
              <a:rPr lang="de-DE" smtClean="0"/>
              <a:pPr>
                <a:defRPr/>
              </a:pPr>
              <a:t>9</a:t>
            </a:fld>
            <a:endParaRPr lang="de-DE"/>
          </a:p>
        </p:txBody>
      </p:sp>
      <p:sp>
        <p:nvSpPr>
          <p:cNvPr id="6" name="Fußzeilenplatzhalter 4">
            <a:extLst>
              <a:ext uri="{FF2B5EF4-FFF2-40B4-BE49-F238E27FC236}">
                <a16:creationId xmlns:a16="http://schemas.microsoft.com/office/drawing/2014/main" id="{78544215-3202-4A90-B6CE-DFCCBAA63613}"/>
              </a:ext>
            </a:extLst>
          </p:cNvPr>
          <p:cNvSpPr txBox="1">
            <a:spLocks/>
          </p:cNvSpPr>
          <p:nvPr/>
        </p:nvSpPr>
        <p:spPr>
          <a:xfrm>
            <a:off x="161896" y="0"/>
            <a:ext cx="7619999"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de-DE" sz="1100" dirty="0">
                <a:latin typeface="Calibri" panose="020F0502020204030204" pitchFamily="34" charset="0"/>
                <a:cs typeface="Calibri" panose="020F0502020204030204" pitchFamily="34" charset="0"/>
              </a:rPr>
              <a:t>Torsten Windels, Koordinator Keynes-Gesellschaft | Regionalgruppe Nord</a:t>
            </a:r>
            <a:endParaRPr lang="en-US" sz="1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28973271"/>
      </p:ext>
    </p:extLst>
  </p:cSld>
  <p:clrMapOvr>
    <a:masterClrMapping/>
  </p:clrMapOvr>
</p:sld>
</file>

<file path=ppt/theme/theme1.xml><?xml version="1.0" encoding="utf-8"?>
<a:theme xmlns:a="http://schemas.openxmlformats.org/drawingml/2006/main" name="Fetzen">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4020</Words>
  <Application>Microsoft Office PowerPoint</Application>
  <PresentationFormat>Breitbild</PresentationFormat>
  <Paragraphs>560</Paragraphs>
  <Slides>46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46</vt:i4>
      </vt:variant>
    </vt:vector>
  </HeadingPairs>
  <TitlesOfParts>
    <vt:vector size="52" baseType="lpstr">
      <vt:lpstr>Arial</vt:lpstr>
      <vt:lpstr>Calibri</vt:lpstr>
      <vt:lpstr>Century Gothic</vt:lpstr>
      <vt:lpstr>Wingdings</vt:lpstr>
      <vt:lpstr>Wingdings 3</vt:lpstr>
      <vt:lpstr>Fetzen</vt:lpstr>
      <vt:lpstr>HAWK – Kommunale Wirtschaftsförderung (online) Mittwoch, 21.04.2021    Finanzpolitik –  zwischen Konsolidierung und Investitionen </vt:lpstr>
      <vt:lpstr>Agenda</vt:lpstr>
      <vt:lpstr>Schuldenbremse – Warum?</vt:lpstr>
      <vt:lpstr>Was ist die Schuldenbremse ?</vt:lpstr>
      <vt:lpstr>Agenda</vt:lpstr>
      <vt:lpstr>Was ist Staat? – Schalenkonzept des Staates (Quelle: StatBA, ESVG 2010, S. 6)</vt:lpstr>
      <vt:lpstr>Fonds, Einrichtungen, Unternehmen (FEU) (Extrahaushalte = Staat, sonstige FEU = Markt)</vt:lpstr>
      <vt:lpstr>Staatsverschuldung – Dynamik und Relationen</vt:lpstr>
      <vt:lpstr>Agenda</vt:lpstr>
      <vt:lpstr>Die Schuldenbremse des Bundes und die Möglichkeit der Kreditfinanzierung von Investitionen Rechtslage, ökonomische Beurteilung und Handlungsempfehlungen, Gutachten von Hermes/Vorwerk/Beckers, IMK-Study Nr. 70, Oktober 2020, S. 27 f., 32 f. </vt:lpstr>
      <vt:lpstr>Formen staatlicher Verschuldung unter dem Regime der Schuldenbremsen</vt:lpstr>
      <vt:lpstr>Agenda</vt:lpstr>
      <vt:lpstr>Deutsche Staatsschulden nach Gläubigern (in Mrd EUR, 2020, gesamt: 2.325 Mrd EUR, Quelle: BuBa)</vt:lpstr>
      <vt:lpstr>Finanzvermögen Private Haushalte Deutschland (brutto, in Mrd EUR, 2020, gesamt: 6.950 Mrd EUR, Quelle: Bundesbank)</vt:lpstr>
      <vt:lpstr>Blick zur Seite (was wäre wenn …)</vt:lpstr>
      <vt:lpstr>Agenda</vt:lpstr>
      <vt:lpstr>Leitbild „Investierendes Unternehmen“</vt:lpstr>
      <vt:lpstr>Agenda</vt:lpstr>
      <vt:lpstr>Süd-Nord-Gefälle</vt:lpstr>
      <vt:lpstr>Süd-Nord-Gefälle – Investitionsquote (Investitionsausgaben in % der Gesamtausgaben, inkl. Kommunen, Quelle: BMF, Bund-Länder-Finanzbeziehungen auf der Grundlage der Finanzverfassung, S. 29)</vt:lpstr>
      <vt:lpstr>Agenda</vt:lpstr>
      <vt:lpstr>Investitionen</vt:lpstr>
      <vt:lpstr>Öffentliche Investitionen</vt:lpstr>
      <vt:lpstr>Was ist eine öffentliche Aufgabe? – Ein Beispiel.</vt:lpstr>
      <vt:lpstr>Sparen, Investieren und Sparüberhang (Deutschland, in % des BIP, Quelle: StatBA)</vt:lpstr>
      <vt:lpstr>Deutschland: BIP und Produktivität (real, BIP/Erwerbstätigenstunde, Veränderung gegen Vorjahr in %, linearer Trend, 2021/2022 Prognose SVR (März 2021), Quelle: StBA)</vt:lpstr>
      <vt:lpstr>Warum höhere öffentliche Investitionen</vt:lpstr>
      <vt:lpstr>Finanzierung öffentlicher Investitionen</vt:lpstr>
      <vt:lpstr>Agenda</vt:lpstr>
      <vt:lpstr>Nettoanlageinvestitionen dt. Gebietskörperschaften (in % BIP, Q. StBA)</vt:lpstr>
      <vt:lpstr>Anteile kommunaler Investitionen an den Investitionen der Gebietskörperschaften in Deutschland (in %, Quelle: StatBA)</vt:lpstr>
      <vt:lpstr>Süd-Nord-Gefälle – Kommunale Sachinvestitionen/Einw. (2019, in EUR, Quelle: BMF, Eckdaten Kommunalfinanzen, S. 24)</vt:lpstr>
      <vt:lpstr>Vielen Dank für Ihre Aufmerksamkeit</vt:lpstr>
      <vt:lpstr>Anhang</vt:lpstr>
      <vt:lpstr>Definitionen</vt:lpstr>
      <vt:lpstr>Makroökonomische Gleichgewichtsbedingung</vt:lpstr>
      <vt:lpstr>Anhang</vt:lpstr>
      <vt:lpstr>WYSIWYG – Die Macht der Ideologie</vt:lpstr>
      <vt:lpstr>Verhältnis von Staat – Gesellschaft – Markt (Rollen- und Machtfragen)</vt:lpstr>
      <vt:lpstr>Was ist Staat?</vt:lpstr>
      <vt:lpstr>Anhang</vt:lpstr>
      <vt:lpstr>Öffentliche Bruttoanlageinvestitionen Deutschland (in % des BIP, Quelle: StatBA)</vt:lpstr>
      <vt:lpstr>Staatl. Bruttoanlageinvestitionen, nach Aufgabenbereichen 1 (Deutschland, in % BIP, Q. StBA)</vt:lpstr>
      <vt:lpstr>Staatl. Bruttoanlageinvestitionen, nach Aufgabenbereichen 2 (Deutschland, in % BIP, Q. StBA)</vt:lpstr>
      <vt:lpstr>Anhang</vt:lpstr>
      <vt:lpstr>Finanzierung höherer öffentlicher Investitionen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deutsche Schuldenbremse im Konflikt mit den Zukunftsanforderungen des Landes und den makroökonomischen Rahmenbedingungen</dc:title>
  <dc:creator>Torsten Windels</dc:creator>
  <cp:lastModifiedBy>Torsten Windels</cp:lastModifiedBy>
  <cp:revision>235</cp:revision>
  <cp:lastPrinted>2019-08-22T11:40:41Z</cp:lastPrinted>
  <dcterms:created xsi:type="dcterms:W3CDTF">2019-08-13T09:42:13Z</dcterms:created>
  <dcterms:modified xsi:type="dcterms:W3CDTF">2021-04-22T17:25:05Z</dcterms:modified>
</cp:coreProperties>
</file>